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68" r:id="rId4"/>
    <p:sldId id="259" r:id="rId5"/>
    <p:sldId id="260" r:id="rId6"/>
    <p:sldId id="258" r:id="rId7"/>
    <p:sldId id="265" r:id="rId8"/>
    <p:sldId id="257" r:id="rId9"/>
    <p:sldId id="267" r:id="rId10"/>
    <p:sldId id="264" r:id="rId11"/>
    <p:sldId id="262" r:id="rId12"/>
    <p:sldId id="263" r:id="rId13"/>
    <p:sldId id="261"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p:scale>
          <a:sx n="96" d="100"/>
          <a:sy n="96" d="100"/>
        </p:scale>
        <p:origin x="-36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30303-139C-49F9-8014-66754C5DD38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2F3A7F7-F870-46BF-A27A-E01879DA5C88}">
      <dgm:prSet/>
      <dgm:spPr/>
      <dgm:t>
        <a:bodyPr/>
        <a:lstStyle/>
        <a:p>
          <a:r>
            <a:rPr lang="de-DE" b="0" i="0"/>
            <a:t>Russland ist trotz der Größe nur die elftgrößte Volkswirtschaft der Welt</a:t>
          </a:r>
          <a:endParaRPr lang="en-US"/>
        </a:p>
      </dgm:t>
    </dgm:pt>
    <dgm:pt modelId="{0635399D-FFFD-4A27-9397-D64DBD834B92}" type="parTrans" cxnId="{2EFCF266-258C-4BE0-9E79-4C413E9C68F3}">
      <dgm:prSet/>
      <dgm:spPr/>
      <dgm:t>
        <a:bodyPr/>
        <a:lstStyle/>
        <a:p>
          <a:endParaRPr lang="en-US"/>
        </a:p>
      </dgm:t>
    </dgm:pt>
    <dgm:pt modelId="{972AB44A-C862-4F02-82D1-F75B44DF52DD}" type="sibTrans" cxnId="{2EFCF266-258C-4BE0-9E79-4C413E9C68F3}">
      <dgm:prSet/>
      <dgm:spPr/>
      <dgm:t>
        <a:bodyPr/>
        <a:lstStyle/>
        <a:p>
          <a:endParaRPr lang="en-US"/>
        </a:p>
      </dgm:t>
    </dgm:pt>
    <dgm:pt modelId="{5A9D6BD8-59F1-4724-AE94-DC1A86D1367B}">
      <dgm:prSet/>
      <dgm:spPr/>
      <dgm:t>
        <a:bodyPr/>
        <a:lstStyle/>
        <a:p>
          <a:r>
            <a:rPr lang="de-DE" b="0" i="0"/>
            <a:t>Pro-Kopf-Einkommen viel geringer als Italien</a:t>
          </a:r>
          <a:endParaRPr lang="en-US"/>
        </a:p>
      </dgm:t>
    </dgm:pt>
    <dgm:pt modelId="{A238B64E-5AAD-4805-B3A1-3753CB6BD3D3}" type="parTrans" cxnId="{F54AD494-8624-44D1-BF43-3FE74D0A1E40}">
      <dgm:prSet/>
      <dgm:spPr/>
      <dgm:t>
        <a:bodyPr/>
        <a:lstStyle/>
        <a:p>
          <a:endParaRPr lang="en-US"/>
        </a:p>
      </dgm:t>
    </dgm:pt>
    <dgm:pt modelId="{ADA512AE-CEB0-4CBD-942E-D917602D8B6F}" type="sibTrans" cxnId="{F54AD494-8624-44D1-BF43-3FE74D0A1E40}">
      <dgm:prSet/>
      <dgm:spPr/>
      <dgm:t>
        <a:bodyPr/>
        <a:lstStyle/>
        <a:p>
          <a:endParaRPr lang="en-US"/>
        </a:p>
      </dgm:t>
    </dgm:pt>
    <dgm:pt modelId="{16B7DB72-FCB4-46D5-851C-C63D56AFC748}">
      <dgm:prSet/>
      <dgm:spPr/>
      <dgm:t>
        <a:bodyPr/>
        <a:lstStyle/>
        <a:p>
          <a:r>
            <a:rPr lang="de-DE" b="0" i="0"/>
            <a:t>Bruttoinlandsprodukt 1/10 des chinesischen</a:t>
          </a:r>
          <a:endParaRPr lang="en-US"/>
        </a:p>
      </dgm:t>
    </dgm:pt>
    <dgm:pt modelId="{900B1FA6-0F41-42AE-9300-007E901D776D}" type="parTrans" cxnId="{72EF0CC6-51EB-4A2E-873F-49116DA55CBF}">
      <dgm:prSet/>
      <dgm:spPr/>
      <dgm:t>
        <a:bodyPr/>
        <a:lstStyle/>
        <a:p>
          <a:endParaRPr lang="en-US"/>
        </a:p>
      </dgm:t>
    </dgm:pt>
    <dgm:pt modelId="{40BADCE7-BB47-4D51-8547-9D6E12B708D9}" type="sibTrans" cxnId="{72EF0CC6-51EB-4A2E-873F-49116DA55CBF}">
      <dgm:prSet/>
      <dgm:spPr/>
      <dgm:t>
        <a:bodyPr/>
        <a:lstStyle/>
        <a:p>
          <a:endParaRPr lang="en-US"/>
        </a:p>
      </dgm:t>
    </dgm:pt>
    <dgm:pt modelId="{4B778775-36D4-407C-B255-9D9DAE5636DF}">
      <dgm:prSet/>
      <dgm:spPr/>
      <dgm:t>
        <a:bodyPr/>
        <a:lstStyle/>
        <a:p>
          <a:r>
            <a:rPr lang="de-DE" b="0" i="0"/>
            <a:t>Russlands Ökonomie ist vergleichsweise schwach</a:t>
          </a:r>
          <a:endParaRPr lang="en-US"/>
        </a:p>
      </dgm:t>
    </dgm:pt>
    <dgm:pt modelId="{EB57A773-90E7-4A8C-A9B5-82F3252589CA}" type="parTrans" cxnId="{1B82F97A-603E-4E6F-A29E-49F464DC4E01}">
      <dgm:prSet/>
      <dgm:spPr/>
      <dgm:t>
        <a:bodyPr/>
        <a:lstStyle/>
        <a:p>
          <a:endParaRPr lang="en-US"/>
        </a:p>
      </dgm:t>
    </dgm:pt>
    <dgm:pt modelId="{371C3A91-D4AD-4F82-B9AA-DC3110E9A47A}" type="sibTrans" cxnId="{1B82F97A-603E-4E6F-A29E-49F464DC4E01}">
      <dgm:prSet/>
      <dgm:spPr/>
      <dgm:t>
        <a:bodyPr/>
        <a:lstStyle/>
        <a:p>
          <a:endParaRPr lang="en-US"/>
        </a:p>
      </dgm:t>
    </dgm:pt>
    <dgm:pt modelId="{767D2928-D0D6-4E4E-881A-C98807975D31}">
      <dgm:prSet/>
      <dgm:spPr/>
      <dgm:t>
        <a:bodyPr/>
        <a:lstStyle/>
        <a:p>
          <a:r>
            <a:rPr lang="de-DE" b="0" i="0"/>
            <a:t>ökonomisch betrachtet ein Entwicklungsland</a:t>
          </a:r>
          <a:endParaRPr lang="en-US"/>
        </a:p>
      </dgm:t>
    </dgm:pt>
    <dgm:pt modelId="{9FF865A8-CADC-42B6-A944-4CF1B9A3F4A1}" type="parTrans" cxnId="{89A13FEC-DA46-4B2C-927A-3CFAAEFC45C2}">
      <dgm:prSet/>
      <dgm:spPr/>
      <dgm:t>
        <a:bodyPr/>
        <a:lstStyle/>
        <a:p>
          <a:endParaRPr lang="en-US"/>
        </a:p>
      </dgm:t>
    </dgm:pt>
    <dgm:pt modelId="{DA18242B-612A-4525-ADF9-F2D258DC6902}" type="sibTrans" cxnId="{89A13FEC-DA46-4B2C-927A-3CFAAEFC45C2}">
      <dgm:prSet/>
      <dgm:spPr/>
      <dgm:t>
        <a:bodyPr/>
        <a:lstStyle/>
        <a:p>
          <a:endParaRPr lang="en-US"/>
        </a:p>
      </dgm:t>
    </dgm:pt>
    <dgm:pt modelId="{94BBDE93-27AB-445B-9E4C-C25599B0EACC}">
      <dgm:prSet/>
      <dgm:spPr/>
      <dgm:t>
        <a:bodyPr/>
        <a:lstStyle/>
        <a:p>
          <a:r>
            <a:rPr lang="de-DE"/>
            <a:t>l</a:t>
          </a:r>
          <a:r>
            <a:rPr lang="de-DE" b="0" i="0"/>
            <a:t>ebt vom Export von Rohstoffen</a:t>
          </a:r>
          <a:endParaRPr lang="en-US"/>
        </a:p>
      </dgm:t>
    </dgm:pt>
    <dgm:pt modelId="{3C594BC6-6DEA-4E0E-B33C-3847544B7C85}" type="parTrans" cxnId="{488DDF05-FCA7-4B4F-ABE9-997C3EB30219}">
      <dgm:prSet/>
      <dgm:spPr/>
      <dgm:t>
        <a:bodyPr/>
        <a:lstStyle/>
        <a:p>
          <a:endParaRPr lang="en-US"/>
        </a:p>
      </dgm:t>
    </dgm:pt>
    <dgm:pt modelId="{5D033EFA-877B-41EF-AB5F-11BDB09CA352}" type="sibTrans" cxnId="{488DDF05-FCA7-4B4F-ABE9-997C3EB30219}">
      <dgm:prSet/>
      <dgm:spPr/>
      <dgm:t>
        <a:bodyPr/>
        <a:lstStyle/>
        <a:p>
          <a:endParaRPr lang="en-US"/>
        </a:p>
      </dgm:t>
    </dgm:pt>
    <dgm:pt modelId="{ECB61F56-6826-4C3B-A126-B9128F45D0D0}">
      <dgm:prSet/>
      <dgm:spPr/>
      <dgm:t>
        <a:bodyPr/>
        <a:lstStyle/>
        <a:p>
          <a:r>
            <a:rPr lang="de-DE" b="0" i="0"/>
            <a:t>internationale Ökonomie ist abhängig von den Rohstoffen </a:t>
          </a:r>
          <a:endParaRPr lang="en-US"/>
        </a:p>
      </dgm:t>
    </dgm:pt>
    <dgm:pt modelId="{5729AF3C-26F2-4E20-ACDD-D7515F15D867}" type="parTrans" cxnId="{2AB076BC-F923-48A4-B518-655BBB0A7AE7}">
      <dgm:prSet/>
      <dgm:spPr/>
      <dgm:t>
        <a:bodyPr/>
        <a:lstStyle/>
        <a:p>
          <a:endParaRPr lang="en-US"/>
        </a:p>
      </dgm:t>
    </dgm:pt>
    <dgm:pt modelId="{97466423-7C29-4281-B887-2234A378BB74}" type="sibTrans" cxnId="{2AB076BC-F923-48A4-B518-655BBB0A7AE7}">
      <dgm:prSet/>
      <dgm:spPr/>
      <dgm:t>
        <a:bodyPr/>
        <a:lstStyle/>
        <a:p>
          <a:endParaRPr lang="en-US"/>
        </a:p>
      </dgm:t>
    </dgm:pt>
    <dgm:pt modelId="{05035CB3-A101-448D-ADA5-D5DF58C65F9C}">
      <dgm:prSet/>
      <dgm:spPr/>
      <dgm:t>
        <a:bodyPr/>
        <a:lstStyle/>
        <a:p>
          <a:r>
            <a:rPr lang="de-DE" b="0" i="0"/>
            <a:t>Europa und die USA beziehen Gas/Öl</a:t>
          </a:r>
          <a:endParaRPr lang="en-US"/>
        </a:p>
      </dgm:t>
    </dgm:pt>
    <dgm:pt modelId="{0A0D011C-0C9A-4F81-B07D-34746CFE3E5F}" type="parTrans" cxnId="{8B8AD259-366B-472E-9310-2C1D43C5BCED}">
      <dgm:prSet/>
      <dgm:spPr/>
      <dgm:t>
        <a:bodyPr/>
        <a:lstStyle/>
        <a:p>
          <a:endParaRPr lang="en-US"/>
        </a:p>
      </dgm:t>
    </dgm:pt>
    <dgm:pt modelId="{29F1D65D-0E1E-4F2C-B9A6-F6B72B2C1D6A}" type="sibTrans" cxnId="{8B8AD259-366B-472E-9310-2C1D43C5BCED}">
      <dgm:prSet/>
      <dgm:spPr/>
      <dgm:t>
        <a:bodyPr/>
        <a:lstStyle/>
        <a:p>
          <a:endParaRPr lang="en-US"/>
        </a:p>
      </dgm:t>
    </dgm:pt>
    <dgm:pt modelId="{8FF70FA8-831A-4F95-9C6D-200057E884FA}" type="pres">
      <dgm:prSet presAssocID="{BA430303-139C-49F9-8014-66754C5DD38A}" presName="diagram" presStyleCnt="0">
        <dgm:presLayoutVars>
          <dgm:dir/>
          <dgm:resizeHandles val="exact"/>
        </dgm:presLayoutVars>
      </dgm:prSet>
      <dgm:spPr/>
    </dgm:pt>
    <dgm:pt modelId="{767704CE-7937-4B75-BE1B-4D578A7B5878}" type="pres">
      <dgm:prSet presAssocID="{02F3A7F7-F870-46BF-A27A-E01879DA5C88}" presName="node" presStyleLbl="node1" presStyleIdx="0" presStyleCnt="8">
        <dgm:presLayoutVars>
          <dgm:bulletEnabled val="1"/>
        </dgm:presLayoutVars>
      </dgm:prSet>
      <dgm:spPr/>
    </dgm:pt>
    <dgm:pt modelId="{568450C1-AB54-4057-97DD-EBFA6093DCFA}" type="pres">
      <dgm:prSet presAssocID="{972AB44A-C862-4F02-82D1-F75B44DF52DD}" presName="sibTrans" presStyleCnt="0"/>
      <dgm:spPr/>
    </dgm:pt>
    <dgm:pt modelId="{4453BD6F-EC97-46DC-9EBA-77539701538D}" type="pres">
      <dgm:prSet presAssocID="{5A9D6BD8-59F1-4724-AE94-DC1A86D1367B}" presName="node" presStyleLbl="node1" presStyleIdx="1" presStyleCnt="8">
        <dgm:presLayoutVars>
          <dgm:bulletEnabled val="1"/>
        </dgm:presLayoutVars>
      </dgm:prSet>
      <dgm:spPr/>
    </dgm:pt>
    <dgm:pt modelId="{695A765E-9035-4C75-B961-541AA9F3ACA1}" type="pres">
      <dgm:prSet presAssocID="{ADA512AE-CEB0-4CBD-942E-D917602D8B6F}" presName="sibTrans" presStyleCnt="0"/>
      <dgm:spPr/>
    </dgm:pt>
    <dgm:pt modelId="{852023DE-E8E0-4A90-9FB0-C7F871DD607B}" type="pres">
      <dgm:prSet presAssocID="{16B7DB72-FCB4-46D5-851C-C63D56AFC748}" presName="node" presStyleLbl="node1" presStyleIdx="2" presStyleCnt="8">
        <dgm:presLayoutVars>
          <dgm:bulletEnabled val="1"/>
        </dgm:presLayoutVars>
      </dgm:prSet>
      <dgm:spPr/>
    </dgm:pt>
    <dgm:pt modelId="{C5D01531-4127-4CAB-9A24-BF6884C2A1B6}" type="pres">
      <dgm:prSet presAssocID="{40BADCE7-BB47-4D51-8547-9D6E12B708D9}" presName="sibTrans" presStyleCnt="0"/>
      <dgm:spPr/>
    </dgm:pt>
    <dgm:pt modelId="{D4880E55-5AB2-4C91-966B-ED395D154030}" type="pres">
      <dgm:prSet presAssocID="{4B778775-36D4-407C-B255-9D9DAE5636DF}" presName="node" presStyleLbl="node1" presStyleIdx="3" presStyleCnt="8">
        <dgm:presLayoutVars>
          <dgm:bulletEnabled val="1"/>
        </dgm:presLayoutVars>
      </dgm:prSet>
      <dgm:spPr/>
    </dgm:pt>
    <dgm:pt modelId="{C7C6DFDA-A801-46DA-9206-B2B57D5A56F0}" type="pres">
      <dgm:prSet presAssocID="{371C3A91-D4AD-4F82-B9AA-DC3110E9A47A}" presName="sibTrans" presStyleCnt="0"/>
      <dgm:spPr/>
    </dgm:pt>
    <dgm:pt modelId="{5B47DA19-4389-44AD-BA12-CCB6118FE236}" type="pres">
      <dgm:prSet presAssocID="{767D2928-D0D6-4E4E-881A-C98807975D31}" presName="node" presStyleLbl="node1" presStyleIdx="4" presStyleCnt="8">
        <dgm:presLayoutVars>
          <dgm:bulletEnabled val="1"/>
        </dgm:presLayoutVars>
      </dgm:prSet>
      <dgm:spPr/>
    </dgm:pt>
    <dgm:pt modelId="{0B3DCA38-12B4-4D62-922F-F909E0DE590D}" type="pres">
      <dgm:prSet presAssocID="{DA18242B-612A-4525-ADF9-F2D258DC6902}" presName="sibTrans" presStyleCnt="0"/>
      <dgm:spPr/>
    </dgm:pt>
    <dgm:pt modelId="{6B8AD98A-8507-4C16-A779-35F942718DA2}" type="pres">
      <dgm:prSet presAssocID="{94BBDE93-27AB-445B-9E4C-C25599B0EACC}" presName="node" presStyleLbl="node1" presStyleIdx="5" presStyleCnt="8">
        <dgm:presLayoutVars>
          <dgm:bulletEnabled val="1"/>
        </dgm:presLayoutVars>
      </dgm:prSet>
      <dgm:spPr/>
    </dgm:pt>
    <dgm:pt modelId="{1555E80B-5E49-411A-A11C-91A4D09B383F}" type="pres">
      <dgm:prSet presAssocID="{5D033EFA-877B-41EF-AB5F-11BDB09CA352}" presName="sibTrans" presStyleCnt="0"/>
      <dgm:spPr/>
    </dgm:pt>
    <dgm:pt modelId="{E6DA56CB-4D77-48D7-B9BC-A955A0C36301}" type="pres">
      <dgm:prSet presAssocID="{ECB61F56-6826-4C3B-A126-B9128F45D0D0}" presName="node" presStyleLbl="node1" presStyleIdx="6" presStyleCnt="8">
        <dgm:presLayoutVars>
          <dgm:bulletEnabled val="1"/>
        </dgm:presLayoutVars>
      </dgm:prSet>
      <dgm:spPr/>
    </dgm:pt>
    <dgm:pt modelId="{4DA881AF-9C20-4FF3-B30B-A8E48DA97740}" type="pres">
      <dgm:prSet presAssocID="{97466423-7C29-4281-B887-2234A378BB74}" presName="sibTrans" presStyleCnt="0"/>
      <dgm:spPr/>
    </dgm:pt>
    <dgm:pt modelId="{564CFF92-9B2B-4726-A515-2C5EE9091757}" type="pres">
      <dgm:prSet presAssocID="{05035CB3-A101-448D-ADA5-D5DF58C65F9C}" presName="node" presStyleLbl="node1" presStyleIdx="7" presStyleCnt="8">
        <dgm:presLayoutVars>
          <dgm:bulletEnabled val="1"/>
        </dgm:presLayoutVars>
      </dgm:prSet>
      <dgm:spPr/>
    </dgm:pt>
  </dgm:ptLst>
  <dgm:cxnLst>
    <dgm:cxn modelId="{44940A04-82FE-4AD8-A225-D260BF51187E}" type="presOf" srcId="{5A9D6BD8-59F1-4724-AE94-DC1A86D1367B}" destId="{4453BD6F-EC97-46DC-9EBA-77539701538D}" srcOrd="0" destOrd="0" presId="urn:microsoft.com/office/officeart/2005/8/layout/default"/>
    <dgm:cxn modelId="{488DDF05-FCA7-4B4F-ABE9-997C3EB30219}" srcId="{BA430303-139C-49F9-8014-66754C5DD38A}" destId="{94BBDE93-27AB-445B-9E4C-C25599B0EACC}" srcOrd="5" destOrd="0" parTransId="{3C594BC6-6DEA-4E0E-B33C-3847544B7C85}" sibTransId="{5D033EFA-877B-41EF-AB5F-11BDB09CA352}"/>
    <dgm:cxn modelId="{6EC00808-8ED6-42FD-B153-8B50DAD6B425}" type="presOf" srcId="{94BBDE93-27AB-445B-9E4C-C25599B0EACC}" destId="{6B8AD98A-8507-4C16-A779-35F942718DA2}" srcOrd="0" destOrd="0" presId="urn:microsoft.com/office/officeart/2005/8/layout/default"/>
    <dgm:cxn modelId="{6000B845-09F0-4540-ABD1-8F25FB9B8610}" type="presOf" srcId="{BA430303-139C-49F9-8014-66754C5DD38A}" destId="{8FF70FA8-831A-4F95-9C6D-200057E884FA}" srcOrd="0" destOrd="0" presId="urn:microsoft.com/office/officeart/2005/8/layout/default"/>
    <dgm:cxn modelId="{2EFCF266-258C-4BE0-9E79-4C413E9C68F3}" srcId="{BA430303-139C-49F9-8014-66754C5DD38A}" destId="{02F3A7F7-F870-46BF-A27A-E01879DA5C88}" srcOrd="0" destOrd="0" parTransId="{0635399D-FFFD-4A27-9397-D64DBD834B92}" sibTransId="{972AB44A-C862-4F02-82D1-F75B44DF52DD}"/>
    <dgm:cxn modelId="{61B3CD58-620B-463F-BF20-3BE7E49ED38E}" type="presOf" srcId="{02F3A7F7-F870-46BF-A27A-E01879DA5C88}" destId="{767704CE-7937-4B75-BE1B-4D578A7B5878}" srcOrd="0" destOrd="0" presId="urn:microsoft.com/office/officeart/2005/8/layout/default"/>
    <dgm:cxn modelId="{8B8AD259-366B-472E-9310-2C1D43C5BCED}" srcId="{BA430303-139C-49F9-8014-66754C5DD38A}" destId="{05035CB3-A101-448D-ADA5-D5DF58C65F9C}" srcOrd="7" destOrd="0" parTransId="{0A0D011C-0C9A-4F81-B07D-34746CFE3E5F}" sibTransId="{29F1D65D-0E1E-4F2C-B9A6-F6B72B2C1D6A}"/>
    <dgm:cxn modelId="{FC86927A-E070-48F5-BB52-6EFCC882B675}" type="presOf" srcId="{4B778775-36D4-407C-B255-9D9DAE5636DF}" destId="{D4880E55-5AB2-4C91-966B-ED395D154030}" srcOrd="0" destOrd="0" presId="urn:microsoft.com/office/officeart/2005/8/layout/default"/>
    <dgm:cxn modelId="{1B82F97A-603E-4E6F-A29E-49F464DC4E01}" srcId="{BA430303-139C-49F9-8014-66754C5DD38A}" destId="{4B778775-36D4-407C-B255-9D9DAE5636DF}" srcOrd="3" destOrd="0" parTransId="{EB57A773-90E7-4A8C-A9B5-82F3252589CA}" sibTransId="{371C3A91-D4AD-4F82-B9AA-DC3110E9A47A}"/>
    <dgm:cxn modelId="{F54AD494-8624-44D1-BF43-3FE74D0A1E40}" srcId="{BA430303-139C-49F9-8014-66754C5DD38A}" destId="{5A9D6BD8-59F1-4724-AE94-DC1A86D1367B}" srcOrd="1" destOrd="0" parTransId="{A238B64E-5AAD-4805-B3A1-3753CB6BD3D3}" sibTransId="{ADA512AE-CEB0-4CBD-942E-D917602D8B6F}"/>
    <dgm:cxn modelId="{86E3D99C-5DA7-4900-8797-2DE5DFE4F220}" type="presOf" srcId="{16B7DB72-FCB4-46D5-851C-C63D56AFC748}" destId="{852023DE-E8E0-4A90-9FB0-C7F871DD607B}" srcOrd="0" destOrd="0" presId="urn:microsoft.com/office/officeart/2005/8/layout/default"/>
    <dgm:cxn modelId="{2AB076BC-F923-48A4-B518-655BBB0A7AE7}" srcId="{BA430303-139C-49F9-8014-66754C5DD38A}" destId="{ECB61F56-6826-4C3B-A126-B9128F45D0D0}" srcOrd="6" destOrd="0" parTransId="{5729AF3C-26F2-4E20-ACDD-D7515F15D867}" sibTransId="{97466423-7C29-4281-B887-2234A378BB74}"/>
    <dgm:cxn modelId="{72EF0CC6-51EB-4A2E-873F-49116DA55CBF}" srcId="{BA430303-139C-49F9-8014-66754C5DD38A}" destId="{16B7DB72-FCB4-46D5-851C-C63D56AFC748}" srcOrd="2" destOrd="0" parTransId="{900B1FA6-0F41-42AE-9300-007E901D776D}" sibTransId="{40BADCE7-BB47-4D51-8547-9D6E12B708D9}"/>
    <dgm:cxn modelId="{8DCB93C6-3FBB-4A2F-B05F-670103F28812}" type="presOf" srcId="{05035CB3-A101-448D-ADA5-D5DF58C65F9C}" destId="{564CFF92-9B2B-4726-A515-2C5EE9091757}" srcOrd="0" destOrd="0" presId="urn:microsoft.com/office/officeart/2005/8/layout/default"/>
    <dgm:cxn modelId="{557762CA-F9D2-44F5-9C7A-5F3DDAC62465}" type="presOf" srcId="{767D2928-D0D6-4E4E-881A-C98807975D31}" destId="{5B47DA19-4389-44AD-BA12-CCB6118FE236}" srcOrd="0" destOrd="0" presId="urn:microsoft.com/office/officeart/2005/8/layout/default"/>
    <dgm:cxn modelId="{89A13FEC-DA46-4B2C-927A-3CFAAEFC45C2}" srcId="{BA430303-139C-49F9-8014-66754C5DD38A}" destId="{767D2928-D0D6-4E4E-881A-C98807975D31}" srcOrd="4" destOrd="0" parTransId="{9FF865A8-CADC-42B6-A944-4CF1B9A3F4A1}" sibTransId="{DA18242B-612A-4525-ADF9-F2D258DC6902}"/>
    <dgm:cxn modelId="{723442FD-C00B-4512-9A2A-CFEB60A38543}" type="presOf" srcId="{ECB61F56-6826-4C3B-A126-B9128F45D0D0}" destId="{E6DA56CB-4D77-48D7-B9BC-A955A0C36301}" srcOrd="0" destOrd="0" presId="urn:microsoft.com/office/officeart/2005/8/layout/default"/>
    <dgm:cxn modelId="{C6992B4C-8C23-4BEB-B766-90D58F7E81C2}" type="presParOf" srcId="{8FF70FA8-831A-4F95-9C6D-200057E884FA}" destId="{767704CE-7937-4B75-BE1B-4D578A7B5878}" srcOrd="0" destOrd="0" presId="urn:microsoft.com/office/officeart/2005/8/layout/default"/>
    <dgm:cxn modelId="{82210714-3EA6-4B99-AC81-F32EE9C230FD}" type="presParOf" srcId="{8FF70FA8-831A-4F95-9C6D-200057E884FA}" destId="{568450C1-AB54-4057-97DD-EBFA6093DCFA}" srcOrd="1" destOrd="0" presId="urn:microsoft.com/office/officeart/2005/8/layout/default"/>
    <dgm:cxn modelId="{505742C2-250E-41E9-8428-6640C8CB5FA7}" type="presParOf" srcId="{8FF70FA8-831A-4F95-9C6D-200057E884FA}" destId="{4453BD6F-EC97-46DC-9EBA-77539701538D}" srcOrd="2" destOrd="0" presId="urn:microsoft.com/office/officeart/2005/8/layout/default"/>
    <dgm:cxn modelId="{86DFCEBB-35B0-4842-B76E-D9530904DAE0}" type="presParOf" srcId="{8FF70FA8-831A-4F95-9C6D-200057E884FA}" destId="{695A765E-9035-4C75-B961-541AA9F3ACA1}" srcOrd="3" destOrd="0" presId="urn:microsoft.com/office/officeart/2005/8/layout/default"/>
    <dgm:cxn modelId="{45F5D136-747D-4C7A-BD13-3D5E2BD6FC8D}" type="presParOf" srcId="{8FF70FA8-831A-4F95-9C6D-200057E884FA}" destId="{852023DE-E8E0-4A90-9FB0-C7F871DD607B}" srcOrd="4" destOrd="0" presId="urn:microsoft.com/office/officeart/2005/8/layout/default"/>
    <dgm:cxn modelId="{B33683D4-AEC7-4A47-99BA-ADCA3997B0C0}" type="presParOf" srcId="{8FF70FA8-831A-4F95-9C6D-200057E884FA}" destId="{C5D01531-4127-4CAB-9A24-BF6884C2A1B6}" srcOrd="5" destOrd="0" presId="urn:microsoft.com/office/officeart/2005/8/layout/default"/>
    <dgm:cxn modelId="{24945E1D-B323-4333-AA73-227C6A860956}" type="presParOf" srcId="{8FF70FA8-831A-4F95-9C6D-200057E884FA}" destId="{D4880E55-5AB2-4C91-966B-ED395D154030}" srcOrd="6" destOrd="0" presId="urn:microsoft.com/office/officeart/2005/8/layout/default"/>
    <dgm:cxn modelId="{60136A08-B904-47B6-B332-F4DE62C13C5A}" type="presParOf" srcId="{8FF70FA8-831A-4F95-9C6D-200057E884FA}" destId="{C7C6DFDA-A801-46DA-9206-B2B57D5A56F0}" srcOrd="7" destOrd="0" presId="urn:microsoft.com/office/officeart/2005/8/layout/default"/>
    <dgm:cxn modelId="{C61FBB18-DE03-46CC-AB6F-9990E9CEFF34}" type="presParOf" srcId="{8FF70FA8-831A-4F95-9C6D-200057E884FA}" destId="{5B47DA19-4389-44AD-BA12-CCB6118FE236}" srcOrd="8" destOrd="0" presId="urn:microsoft.com/office/officeart/2005/8/layout/default"/>
    <dgm:cxn modelId="{FD520215-7E52-4492-82CB-6954C078B935}" type="presParOf" srcId="{8FF70FA8-831A-4F95-9C6D-200057E884FA}" destId="{0B3DCA38-12B4-4D62-922F-F909E0DE590D}" srcOrd="9" destOrd="0" presId="urn:microsoft.com/office/officeart/2005/8/layout/default"/>
    <dgm:cxn modelId="{7DA33731-039C-4500-ACAD-7760B126820E}" type="presParOf" srcId="{8FF70FA8-831A-4F95-9C6D-200057E884FA}" destId="{6B8AD98A-8507-4C16-A779-35F942718DA2}" srcOrd="10" destOrd="0" presId="urn:microsoft.com/office/officeart/2005/8/layout/default"/>
    <dgm:cxn modelId="{44EB911E-5A49-4AF6-BD03-463DCD498002}" type="presParOf" srcId="{8FF70FA8-831A-4F95-9C6D-200057E884FA}" destId="{1555E80B-5E49-411A-A11C-91A4D09B383F}" srcOrd="11" destOrd="0" presId="urn:microsoft.com/office/officeart/2005/8/layout/default"/>
    <dgm:cxn modelId="{F1FAE2EE-692B-4468-AA01-3AE23DA8047E}" type="presParOf" srcId="{8FF70FA8-831A-4F95-9C6D-200057E884FA}" destId="{E6DA56CB-4D77-48D7-B9BC-A955A0C36301}" srcOrd="12" destOrd="0" presId="urn:microsoft.com/office/officeart/2005/8/layout/default"/>
    <dgm:cxn modelId="{C3E694EE-12A4-4A48-B995-4C05A8032891}" type="presParOf" srcId="{8FF70FA8-831A-4F95-9C6D-200057E884FA}" destId="{4DA881AF-9C20-4FF3-B30B-A8E48DA97740}" srcOrd="13" destOrd="0" presId="urn:microsoft.com/office/officeart/2005/8/layout/default"/>
    <dgm:cxn modelId="{51C857DD-61C4-492E-B61D-0D16502A06D3}" type="presParOf" srcId="{8FF70FA8-831A-4F95-9C6D-200057E884FA}" destId="{564CFF92-9B2B-4726-A515-2C5EE909175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9CEEF-AD58-4A32-AADF-92D7D52BDB94}"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2E4E6919-3E75-4901-9E8F-841FE70AB2E7}">
      <dgm:prSet/>
      <dgm:spPr/>
      <dgm:t>
        <a:bodyPr/>
        <a:lstStyle/>
        <a:p>
          <a:r>
            <a:rPr lang="de-DE" dirty="0"/>
            <a:t>Gasspeicher in Deutschland und der</a:t>
          </a:r>
          <a:r>
            <a:rPr lang="de-DE" dirty="0">
              <a:solidFill>
                <a:schemeClr val="tx1"/>
              </a:solidFill>
            </a:rPr>
            <a:t> EU </a:t>
          </a:r>
          <a:r>
            <a:rPr lang="de-DE" dirty="0"/>
            <a:t>niedrig </a:t>
          </a:r>
          <a:endParaRPr lang="en-US" dirty="0"/>
        </a:p>
      </dgm:t>
    </dgm:pt>
    <dgm:pt modelId="{B247C77F-6A5A-4B96-B7AC-0EF09609A643}" type="parTrans" cxnId="{8CD63923-17A2-43F4-A954-F0F9CEFE82C4}">
      <dgm:prSet/>
      <dgm:spPr/>
      <dgm:t>
        <a:bodyPr/>
        <a:lstStyle/>
        <a:p>
          <a:endParaRPr lang="en-US"/>
        </a:p>
      </dgm:t>
    </dgm:pt>
    <dgm:pt modelId="{9107C808-E222-4A97-B391-346BCD45BDC6}" type="sibTrans" cxnId="{8CD63923-17A2-43F4-A954-F0F9CEFE82C4}">
      <dgm:prSet phldrT="1" phldr="0"/>
      <dgm:spPr/>
      <dgm:t>
        <a:bodyPr/>
        <a:lstStyle/>
        <a:p>
          <a:endParaRPr lang="en-US"/>
        </a:p>
      </dgm:t>
    </dgm:pt>
    <dgm:pt modelId="{81A8E040-0B6C-4849-BA61-460604AED268}">
      <dgm:prSet/>
      <dgm:spPr/>
      <dgm:t>
        <a:bodyPr/>
        <a:lstStyle/>
        <a:p>
          <a:r>
            <a:rPr lang="de-DE" dirty="0"/>
            <a:t>in Österreich sogar nur noch zu 21 Prozent gefüllt</a:t>
          </a:r>
          <a:endParaRPr lang="en-US" dirty="0"/>
        </a:p>
      </dgm:t>
    </dgm:pt>
    <dgm:pt modelId="{C393D290-9BD6-4266-A019-372BA61EF8E8}" type="parTrans" cxnId="{5E69A24B-6F92-4AF1-81BD-BC8B13003D04}">
      <dgm:prSet/>
      <dgm:spPr/>
      <dgm:t>
        <a:bodyPr/>
        <a:lstStyle/>
        <a:p>
          <a:endParaRPr lang="en-US"/>
        </a:p>
      </dgm:t>
    </dgm:pt>
    <dgm:pt modelId="{87F6BFD0-FB40-447B-883F-E1908380A83C}" type="sibTrans" cxnId="{5E69A24B-6F92-4AF1-81BD-BC8B13003D04}">
      <dgm:prSet phldrT="2" phldr="0"/>
      <dgm:spPr/>
      <dgm:t>
        <a:bodyPr/>
        <a:lstStyle/>
        <a:p>
          <a:endParaRPr lang="en-US"/>
        </a:p>
      </dgm:t>
    </dgm:pt>
    <dgm:pt modelId="{4FB4029D-F81F-47EE-93E8-A9AD9B164CD2}">
      <dgm:prSet/>
      <dgm:spPr/>
      <dgm:t>
        <a:bodyPr/>
        <a:lstStyle/>
        <a:p>
          <a:r>
            <a:rPr lang="de-DE"/>
            <a:t>Gaspipelines Nordstream 1 (läuft) und 2 (funktionsfähig/ausgesetzt) </a:t>
          </a:r>
          <a:endParaRPr lang="en-US"/>
        </a:p>
      </dgm:t>
    </dgm:pt>
    <dgm:pt modelId="{FDE8AEFF-CBD1-4CDC-83A2-3BC5F3A566BD}" type="parTrans" cxnId="{0D83F8C8-4555-4F2B-8228-DF6EE7A78E15}">
      <dgm:prSet/>
      <dgm:spPr/>
      <dgm:t>
        <a:bodyPr/>
        <a:lstStyle/>
        <a:p>
          <a:endParaRPr lang="en-US"/>
        </a:p>
      </dgm:t>
    </dgm:pt>
    <dgm:pt modelId="{589A334B-A22D-4351-984A-9D69A77C8B94}" type="sibTrans" cxnId="{0D83F8C8-4555-4F2B-8228-DF6EE7A78E15}">
      <dgm:prSet phldrT="3" phldr="0"/>
      <dgm:spPr/>
      <dgm:t>
        <a:bodyPr/>
        <a:lstStyle/>
        <a:p>
          <a:endParaRPr lang="en-US"/>
        </a:p>
      </dgm:t>
    </dgm:pt>
    <dgm:pt modelId="{065EEFD7-BE87-4FF6-933F-06C8B46B5628}" type="pres">
      <dgm:prSet presAssocID="{C819CEEF-AD58-4A32-AADF-92D7D52BDB94}" presName="diagram" presStyleCnt="0">
        <dgm:presLayoutVars>
          <dgm:dir/>
          <dgm:resizeHandles val="exact"/>
        </dgm:presLayoutVars>
      </dgm:prSet>
      <dgm:spPr/>
    </dgm:pt>
    <dgm:pt modelId="{32F2F8D4-57CC-4B3D-9BA6-A1D3850791D7}" type="pres">
      <dgm:prSet presAssocID="{2E4E6919-3E75-4901-9E8F-841FE70AB2E7}" presName="node" presStyleLbl="node1" presStyleIdx="0" presStyleCnt="3">
        <dgm:presLayoutVars>
          <dgm:bulletEnabled val="1"/>
        </dgm:presLayoutVars>
      </dgm:prSet>
      <dgm:spPr/>
    </dgm:pt>
    <dgm:pt modelId="{D148ECC3-C8D3-41A9-B484-EFF68B43B008}" type="pres">
      <dgm:prSet presAssocID="{9107C808-E222-4A97-B391-346BCD45BDC6}" presName="sibTrans" presStyleCnt="0"/>
      <dgm:spPr/>
    </dgm:pt>
    <dgm:pt modelId="{27EC46BA-4FD4-42CB-A16B-CAAE4B0F7FE7}" type="pres">
      <dgm:prSet presAssocID="{81A8E040-0B6C-4849-BA61-460604AED268}" presName="node" presStyleLbl="node1" presStyleIdx="1" presStyleCnt="3">
        <dgm:presLayoutVars>
          <dgm:bulletEnabled val="1"/>
        </dgm:presLayoutVars>
      </dgm:prSet>
      <dgm:spPr/>
    </dgm:pt>
    <dgm:pt modelId="{417891D7-F6CC-4FAA-95B9-B3615E8BC2C5}" type="pres">
      <dgm:prSet presAssocID="{87F6BFD0-FB40-447B-883F-E1908380A83C}" presName="sibTrans" presStyleCnt="0"/>
      <dgm:spPr/>
    </dgm:pt>
    <dgm:pt modelId="{91F6BDE1-237F-4524-A0BA-3BE1E696A398}" type="pres">
      <dgm:prSet presAssocID="{4FB4029D-F81F-47EE-93E8-A9AD9B164CD2}" presName="node" presStyleLbl="node1" presStyleIdx="2" presStyleCnt="3">
        <dgm:presLayoutVars>
          <dgm:bulletEnabled val="1"/>
        </dgm:presLayoutVars>
      </dgm:prSet>
      <dgm:spPr/>
    </dgm:pt>
  </dgm:ptLst>
  <dgm:cxnLst>
    <dgm:cxn modelId="{F02AA311-0999-47D5-B2C9-835692081388}" type="presOf" srcId="{81A8E040-0B6C-4849-BA61-460604AED268}" destId="{27EC46BA-4FD4-42CB-A16B-CAAE4B0F7FE7}" srcOrd="0" destOrd="0" presId="urn:microsoft.com/office/officeart/2005/8/layout/default"/>
    <dgm:cxn modelId="{E7B2911F-26A7-4E8D-9C90-0379CB313EFC}" type="presOf" srcId="{2E4E6919-3E75-4901-9E8F-841FE70AB2E7}" destId="{32F2F8D4-57CC-4B3D-9BA6-A1D3850791D7}" srcOrd="0" destOrd="0" presId="urn:microsoft.com/office/officeart/2005/8/layout/default"/>
    <dgm:cxn modelId="{8CD63923-17A2-43F4-A954-F0F9CEFE82C4}" srcId="{C819CEEF-AD58-4A32-AADF-92D7D52BDB94}" destId="{2E4E6919-3E75-4901-9E8F-841FE70AB2E7}" srcOrd="0" destOrd="0" parTransId="{B247C77F-6A5A-4B96-B7AC-0EF09609A643}" sibTransId="{9107C808-E222-4A97-B391-346BCD45BDC6}"/>
    <dgm:cxn modelId="{5E69A24B-6F92-4AF1-81BD-BC8B13003D04}" srcId="{C819CEEF-AD58-4A32-AADF-92D7D52BDB94}" destId="{81A8E040-0B6C-4849-BA61-460604AED268}" srcOrd="1" destOrd="0" parTransId="{C393D290-9BD6-4266-A019-372BA61EF8E8}" sibTransId="{87F6BFD0-FB40-447B-883F-E1908380A83C}"/>
    <dgm:cxn modelId="{7D65D5B2-C303-4222-8C90-BFCE8AD899B6}" type="presOf" srcId="{C819CEEF-AD58-4A32-AADF-92D7D52BDB94}" destId="{065EEFD7-BE87-4FF6-933F-06C8B46B5628}" srcOrd="0" destOrd="0" presId="urn:microsoft.com/office/officeart/2005/8/layout/default"/>
    <dgm:cxn modelId="{0D83F8C8-4555-4F2B-8228-DF6EE7A78E15}" srcId="{C819CEEF-AD58-4A32-AADF-92D7D52BDB94}" destId="{4FB4029D-F81F-47EE-93E8-A9AD9B164CD2}" srcOrd="2" destOrd="0" parTransId="{FDE8AEFF-CBD1-4CDC-83A2-3BC5F3A566BD}" sibTransId="{589A334B-A22D-4351-984A-9D69A77C8B94}"/>
    <dgm:cxn modelId="{5961AFDE-94EB-4A5D-8FFD-E188C502ACE4}" type="presOf" srcId="{4FB4029D-F81F-47EE-93E8-A9AD9B164CD2}" destId="{91F6BDE1-237F-4524-A0BA-3BE1E696A398}" srcOrd="0" destOrd="0" presId="urn:microsoft.com/office/officeart/2005/8/layout/default"/>
    <dgm:cxn modelId="{75F5C29E-5E23-40F5-9A46-C7DE104161F2}" type="presParOf" srcId="{065EEFD7-BE87-4FF6-933F-06C8B46B5628}" destId="{32F2F8D4-57CC-4B3D-9BA6-A1D3850791D7}" srcOrd="0" destOrd="0" presId="urn:microsoft.com/office/officeart/2005/8/layout/default"/>
    <dgm:cxn modelId="{17AFC0DA-4188-4F60-896C-922C79D782EF}" type="presParOf" srcId="{065EEFD7-BE87-4FF6-933F-06C8B46B5628}" destId="{D148ECC3-C8D3-41A9-B484-EFF68B43B008}" srcOrd="1" destOrd="0" presId="urn:microsoft.com/office/officeart/2005/8/layout/default"/>
    <dgm:cxn modelId="{C06FCC49-1DB5-46C2-A843-5B37B428CBD2}" type="presParOf" srcId="{065EEFD7-BE87-4FF6-933F-06C8B46B5628}" destId="{27EC46BA-4FD4-42CB-A16B-CAAE4B0F7FE7}" srcOrd="2" destOrd="0" presId="urn:microsoft.com/office/officeart/2005/8/layout/default"/>
    <dgm:cxn modelId="{D4A6054B-96C1-4A2E-A84E-6B7141E42C8E}" type="presParOf" srcId="{065EEFD7-BE87-4FF6-933F-06C8B46B5628}" destId="{417891D7-F6CC-4FAA-95B9-B3615E8BC2C5}" srcOrd="3" destOrd="0" presId="urn:microsoft.com/office/officeart/2005/8/layout/default"/>
    <dgm:cxn modelId="{66A52A9B-2F95-488B-9B3E-EBA50E14CE69}" type="presParOf" srcId="{065EEFD7-BE87-4FF6-933F-06C8B46B5628}" destId="{91F6BDE1-237F-4524-A0BA-3BE1E696A39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FBEB04-12A6-40BC-A2BE-0F281E19E90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D618B8E-0C60-48E3-A945-DBEA7C62D7F5}">
      <dgm:prSet/>
      <dgm:spPr/>
      <dgm:t>
        <a:bodyPr/>
        <a:lstStyle/>
        <a:p>
          <a:r>
            <a:rPr lang="de-DE"/>
            <a:t>7 russische Banken sind von SWIFT ausgeschlossen</a:t>
          </a:r>
          <a:endParaRPr lang="en-US"/>
        </a:p>
      </dgm:t>
    </dgm:pt>
    <dgm:pt modelId="{42252FC9-E946-47F6-829E-EE75086465B7}" type="parTrans" cxnId="{0A48C7A0-FA8C-4190-88A7-DA2F645A6209}">
      <dgm:prSet/>
      <dgm:spPr/>
      <dgm:t>
        <a:bodyPr/>
        <a:lstStyle/>
        <a:p>
          <a:endParaRPr lang="en-US"/>
        </a:p>
      </dgm:t>
    </dgm:pt>
    <dgm:pt modelId="{6CAB63C1-5FB8-4025-BD1B-9EB4DC86A071}" type="sibTrans" cxnId="{0A48C7A0-FA8C-4190-88A7-DA2F645A6209}">
      <dgm:prSet/>
      <dgm:spPr/>
      <dgm:t>
        <a:bodyPr/>
        <a:lstStyle/>
        <a:p>
          <a:endParaRPr lang="en-US"/>
        </a:p>
      </dgm:t>
    </dgm:pt>
    <dgm:pt modelId="{A633464F-E26F-4930-BCA2-27129AEF1D6D}">
      <dgm:prSet/>
      <dgm:spPr/>
      <dgm:t>
        <a:bodyPr/>
        <a:lstStyle/>
        <a:p>
          <a:r>
            <a:rPr lang="de-DE"/>
            <a:t>RT und Sputnik dürfen in der EU nicht mehr senden</a:t>
          </a:r>
          <a:endParaRPr lang="en-US"/>
        </a:p>
      </dgm:t>
    </dgm:pt>
    <dgm:pt modelId="{0D9F0FAE-9AA5-4795-9D1A-0731BAABA68E}" type="parTrans" cxnId="{390E1327-1F58-48EB-B332-9DFDC4C939CF}">
      <dgm:prSet/>
      <dgm:spPr/>
      <dgm:t>
        <a:bodyPr/>
        <a:lstStyle/>
        <a:p>
          <a:endParaRPr lang="en-US"/>
        </a:p>
      </dgm:t>
    </dgm:pt>
    <dgm:pt modelId="{7B7BBC6B-D1A5-40C7-99F0-56C00C943718}" type="sibTrans" cxnId="{390E1327-1F58-48EB-B332-9DFDC4C939CF}">
      <dgm:prSet/>
      <dgm:spPr/>
      <dgm:t>
        <a:bodyPr/>
        <a:lstStyle/>
        <a:p>
          <a:endParaRPr lang="en-US"/>
        </a:p>
      </dgm:t>
    </dgm:pt>
    <dgm:pt modelId="{C20BDAB7-83C4-4D4D-B03C-6F1DEA52D843}">
      <dgm:prSet/>
      <dgm:spPr/>
      <dgm:t>
        <a:bodyPr/>
        <a:lstStyle/>
        <a:p>
          <a:r>
            <a:rPr lang="de-DE"/>
            <a:t>Nordstream 2 ausgesetzt</a:t>
          </a:r>
          <a:endParaRPr lang="en-US"/>
        </a:p>
      </dgm:t>
    </dgm:pt>
    <dgm:pt modelId="{B9D5D374-1ACC-485E-9C38-8A49FD857146}" type="parTrans" cxnId="{8AE9C438-5642-4854-B238-4D9D1F0C87E4}">
      <dgm:prSet/>
      <dgm:spPr/>
      <dgm:t>
        <a:bodyPr/>
        <a:lstStyle/>
        <a:p>
          <a:endParaRPr lang="en-US"/>
        </a:p>
      </dgm:t>
    </dgm:pt>
    <dgm:pt modelId="{20FB488E-4108-4C34-B560-CBECBF822183}" type="sibTrans" cxnId="{8AE9C438-5642-4854-B238-4D9D1F0C87E4}">
      <dgm:prSet/>
      <dgm:spPr/>
      <dgm:t>
        <a:bodyPr/>
        <a:lstStyle/>
        <a:p>
          <a:endParaRPr lang="en-US"/>
        </a:p>
      </dgm:t>
    </dgm:pt>
    <dgm:pt modelId="{DEC469A2-461B-466E-B10A-C372F52D98F7}">
      <dgm:prSet/>
      <dgm:spPr/>
      <dgm:t>
        <a:bodyPr/>
        <a:lstStyle/>
        <a:p>
          <a:r>
            <a:rPr lang="de-DE"/>
            <a:t>Gesperrte Lufträume</a:t>
          </a:r>
          <a:endParaRPr lang="en-US"/>
        </a:p>
      </dgm:t>
    </dgm:pt>
    <dgm:pt modelId="{93991FBB-6C4F-48F7-B525-69F8888BDF6D}" type="parTrans" cxnId="{2B828788-8A0A-421C-BC08-FCFC024B18D3}">
      <dgm:prSet/>
      <dgm:spPr/>
      <dgm:t>
        <a:bodyPr/>
        <a:lstStyle/>
        <a:p>
          <a:endParaRPr lang="en-US"/>
        </a:p>
      </dgm:t>
    </dgm:pt>
    <dgm:pt modelId="{26FA2B24-9D39-4FEF-8E53-0F1E32D0C810}" type="sibTrans" cxnId="{2B828788-8A0A-421C-BC08-FCFC024B18D3}">
      <dgm:prSet/>
      <dgm:spPr/>
      <dgm:t>
        <a:bodyPr/>
        <a:lstStyle/>
        <a:p>
          <a:endParaRPr lang="en-US"/>
        </a:p>
      </dgm:t>
    </dgm:pt>
    <dgm:pt modelId="{80DF0B3C-C9AF-4E7A-BB9D-9A05A6D1E9B4}">
      <dgm:prSet/>
      <dgm:spPr/>
      <dgm:t>
        <a:bodyPr/>
        <a:lstStyle/>
        <a:p>
          <a:r>
            <a:rPr lang="de-DE"/>
            <a:t>Geld der Oligarchen wird eingefroren</a:t>
          </a:r>
          <a:endParaRPr lang="en-US"/>
        </a:p>
      </dgm:t>
    </dgm:pt>
    <dgm:pt modelId="{88C09114-4E2F-4EB3-82FC-FE6E055287C1}" type="parTrans" cxnId="{DB389F57-699A-4738-B888-DB1220CD8930}">
      <dgm:prSet/>
      <dgm:spPr/>
      <dgm:t>
        <a:bodyPr/>
        <a:lstStyle/>
        <a:p>
          <a:endParaRPr lang="en-US"/>
        </a:p>
      </dgm:t>
    </dgm:pt>
    <dgm:pt modelId="{DAEE2E40-1ECC-4159-9281-BEDEC5702A11}" type="sibTrans" cxnId="{DB389F57-699A-4738-B888-DB1220CD8930}">
      <dgm:prSet/>
      <dgm:spPr/>
      <dgm:t>
        <a:bodyPr/>
        <a:lstStyle/>
        <a:p>
          <a:endParaRPr lang="en-US"/>
        </a:p>
      </dgm:t>
    </dgm:pt>
    <dgm:pt modelId="{334681DD-065E-47AC-B562-34E9E710E479}">
      <dgm:prSet/>
      <dgm:spPr/>
      <dgm:t>
        <a:bodyPr/>
        <a:lstStyle/>
        <a:p>
          <a:r>
            <a:rPr lang="de-DE"/>
            <a:t>Bewegungsfreiheit der Oligarchen eingeschränkt</a:t>
          </a:r>
          <a:endParaRPr lang="en-US"/>
        </a:p>
      </dgm:t>
    </dgm:pt>
    <dgm:pt modelId="{6D7594D0-9CB4-44A7-B90E-8AEBF2CE164B}" type="parTrans" cxnId="{04E239F2-D036-41FC-B7F8-3CF777893B0B}">
      <dgm:prSet/>
      <dgm:spPr/>
      <dgm:t>
        <a:bodyPr/>
        <a:lstStyle/>
        <a:p>
          <a:endParaRPr lang="en-US"/>
        </a:p>
      </dgm:t>
    </dgm:pt>
    <dgm:pt modelId="{103EAE36-01B7-46E5-841E-04F41A0A217A}" type="sibTrans" cxnId="{04E239F2-D036-41FC-B7F8-3CF777893B0B}">
      <dgm:prSet/>
      <dgm:spPr/>
      <dgm:t>
        <a:bodyPr/>
        <a:lstStyle/>
        <a:p>
          <a:endParaRPr lang="en-US"/>
        </a:p>
      </dgm:t>
    </dgm:pt>
    <dgm:pt modelId="{FCCE0103-66C2-4E57-9914-3B71BB62BC1E}" type="pres">
      <dgm:prSet presAssocID="{6DFBEB04-12A6-40BC-A2BE-0F281E19E90B}" presName="diagram" presStyleCnt="0">
        <dgm:presLayoutVars>
          <dgm:dir/>
          <dgm:resizeHandles val="exact"/>
        </dgm:presLayoutVars>
      </dgm:prSet>
      <dgm:spPr/>
    </dgm:pt>
    <dgm:pt modelId="{970F53F9-41AC-409A-B7AF-E50C4442558A}" type="pres">
      <dgm:prSet presAssocID="{FD618B8E-0C60-48E3-A945-DBEA7C62D7F5}" presName="node" presStyleLbl="node1" presStyleIdx="0" presStyleCnt="6">
        <dgm:presLayoutVars>
          <dgm:bulletEnabled val="1"/>
        </dgm:presLayoutVars>
      </dgm:prSet>
      <dgm:spPr/>
    </dgm:pt>
    <dgm:pt modelId="{A641E915-B8F1-4660-A7C1-90EE789A42E0}" type="pres">
      <dgm:prSet presAssocID="{6CAB63C1-5FB8-4025-BD1B-9EB4DC86A071}" presName="sibTrans" presStyleCnt="0"/>
      <dgm:spPr/>
    </dgm:pt>
    <dgm:pt modelId="{D780F544-2E33-4AF4-B831-6ADBE69BCA44}" type="pres">
      <dgm:prSet presAssocID="{A633464F-E26F-4930-BCA2-27129AEF1D6D}" presName="node" presStyleLbl="node1" presStyleIdx="1" presStyleCnt="6">
        <dgm:presLayoutVars>
          <dgm:bulletEnabled val="1"/>
        </dgm:presLayoutVars>
      </dgm:prSet>
      <dgm:spPr/>
    </dgm:pt>
    <dgm:pt modelId="{D5FEBF08-1B92-48A7-AE36-2773A50F0B18}" type="pres">
      <dgm:prSet presAssocID="{7B7BBC6B-D1A5-40C7-99F0-56C00C943718}" presName="sibTrans" presStyleCnt="0"/>
      <dgm:spPr/>
    </dgm:pt>
    <dgm:pt modelId="{0545EB33-3226-47CF-A24C-FD86E194C8FD}" type="pres">
      <dgm:prSet presAssocID="{C20BDAB7-83C4-4D4D-B03C-6F1DEA52D843}" presName="node" presStyleLbl="node1" presStyleIdx="2" presStyleCnt="6">
        <dgm:presLayoutVars>
          <dgm:bulletEnabled val="1"/>
        </dgm:presLayoutVars>
      </dgm:prSet>
      <dgm:spPr/>
    </dgm:pt>
    <dgm:pt modelId="{84EC5C28-3C09-4C48-AFE8-10818591841E}" type="pres">
      <dgm:prSet presAssocID="{20FB488E-4108-4C34-B560-CBECBF822183}" presName="sibTrans" presStyleCnt="0"/>
      <dgm:spPr/>
    </dgm:pt>
    <dgm:pt modelId="{D9FBA357-5BC1-404D-AE0F-C6500C8F4BC2}" type="pres">
      <dgm:prSet presAssocID="{DEC469A2-461B-466E-B10A-C372F52D98F7}" presName="node" presStyleLbl="node1" presStyleIdx="3" presStyleCnt="6">
        <dgm:presLayoutVars>
          <dgm:bulletEnabled val="1"/>
        </dgm:presLayoutVars>
      </dgm:prSet>
      <dgm:spPr/>
    </dgm:pt>
    <dgm:pt modelId="{EC3F3915-F78E-4280-A053-DD5D6A51AC85}" type="pres">
      <dgm:prSet presAssocID="{26FA2B24-9D39-4FEF-8E53-0F1E32D0C810}" presName="sibTrans" presStyleCnt="0"/>
      <dgm:spPr/>
    </dgm:pt>
    <dgm:pt modelId="{328913C8-FC9F-4B8C-9F0B-1C7A8BAB3EBB}" type="pres">
      <dgm:prSet presAssocID="{80DF0B3C-C9AF-4E7A-BB9D-9A05A6D1E9B4}" presName="node" presStyleLbl="node1" presStyleIdx="4" presStyleCnt="6">
        <dgm:presLayoutVars>
          <dgm:bulletEnabled val="1"/>
        </dgm:presLayoutVars>
      </dgm:prSet>
      <dgm:spPr/>
    </dgm:pt>
    <dgm:pt modelId="{AD7CA366-C5BA-474A-82BC-7C557D2873D7}" type="pres">
      <dgm:prSet presAssocID="{DAEE2E40-1ECC-4159-9281-BEDEC5702A11}" presName="sibTrans" presStyleCnt="0"/>
      <dgm:spPr/>
    </dgm:pt>
    <dgm:pt modelId="{BC1DA269-0647-48C5-A9DD-5F23F2C1C6BF}" type="pres">
      <dgm:prSet presAssocID="{334681DD-065E-47AC-B562-34E9E710E479}" presName="node" presStyleLbl="node1" presStyleIdx="5" presStyleCnt="6">
        <dgm:presLayoutVars>
          <dgm:bulletEnabled val="1"/>
        </dgm:presLayoutVars>
      </dgm:prSet>
      <dgm:spPr/>
    </dgm:pt>
  </dgm:ptLst>
  <dgm:cxnLst>
    <dgm:cxn modelId="{390E1327-1F58-48EB-B332-9DFDC4C939CF}" srcId="{6DFBEB04-12A6-40BC-A2BE-0F281E19E90B}" destId="{A633464F-E26F-4930-BCA2-27129AEF1D6D}" srcOrd="1" destOrd="0" parTransId="{0D9F0FAE-9AA5-4795-9D1A-0731BAABA68E}" sibTransId="{7B7BBC6B-D1A5-40C7-99F0-56C00C943718}"/>
    <dgm:cxn modelId="{8AE9C438-5642-4854-B238-4D9D1F0C87E4}" srcId="{6DFBEB04-12A6-40BC-A2BE-0F281E19E90B}" destId="{C20BDAB7-83C4-4D4D-B03C-6F1DEA52D843}" srcOrd="2" destOrd="0" parTransId="{B9D5D374-1ACC-485E-9C38-8A49FD857146}" sibTransId="{20FB488E-4108-4C34-B560-CBECBF822183}"/>
    <dgm:cxn modelId="{8C849C6F-20D1-4D65-83D9-F4CD09D61C42}" type="presOf" srcId="{FD618B8E-0C60-48E3-A945-DBEA7C62D7F5}" destId="{970F53F9-41AC-409A-B7AF-E50C4442558A}" srcOrd="0" destOrd="0" presId="urn:microsoft.com/office/officeart/2005/8/layout/default"/>
    <dgm:cxn modelId="{DB389F57-699A-4738-B888-DB1220CD8930}" srcId="{6DFBEB04-12A6-40BC-A2BE-0F281E19E90B}" destId="{80DF0B3C-C9AF-4E7A-BB9D-9A05A6D1E9B4}" srcOrd="4" destOrd="0" parTransId="{88C09114-4E2F-4EB3-82FC-FE6E055287C1}" sibTransId="{DAEE2E40-1ECC-4159-9281-BEDEC5702A11}"/>
    <dgm:cxn modelId="{2B828788-8A0A-421C-BC08-FCFC024B18D3}" srcId="{6DFBEB04-12A6-40BC-A2BE-0F281E19E90B}" destId="{DEC469A2-461B-466E-B10A-C372F52D98F7}" srcOrd="3" destOrd="0" parTransId="{93991FBB-6C4F-48F7-B525-69F8888BDF6D}" sibTransId="{26FA2B24-9D39-4FEF-8E53-0F1E32D0C810}"/>
    <dgm:cxn modelId="{8D884D9C-96BB-40B8-8301-9F63E23914A7}" type="presOf" srcId="{A633464F-E26F-4930-BCA2-27129AEF1D6D}" destId="{D780F544-2E33-4AF4-B831-6ADBE69BCA44}" srcOrd="0" destOrd="0" presId="urn:microsoft.com/office/officeart/2005/8/layout/default"/>
    <dgm:cxn modelId="{0A48C7A0-FA8C-4190-88A7-DA2F645A6209}" srcId="{6DFBEB04-12A6-40BC-A2BE-0F281E19E90B}" destId="{FD618B8E-0C60-48E3-A945-DBEA7C62D7F5}" srcOrd="0" destOrd="0" parTransId="{42252FC9-E946-47F6-829E-EE75086465B7}" sibTransId="{6CAB63C1-5FB8-4025-BD1B-9EB4DC86A071}"/>
    <dgm:cxn modelId="{2059A9BC-7531-4874-B08C-9964E7F8E5D2}" type="presOf" srcId="{DEC469A2-461B-466E-B10A-C372F52D98F7}" destId="{D9FBA357-5BC1-404D-AE0F-C6500C8F4BC2}" srcOrd="0" destOrd="0" presId="urn:microsoft.com/office/officeart/2005/8/layout/default"/>
    <dgm:cxn modelId="{CC3E0EBF-736C-4A8E-9D9E-0ADF23BDE6DC}" type="presOf" srcId="{334681DD-065E-47AC-B562-34E9E710E479}" destId="{BC1DA269-0647-48C5-A9DD-5F23F2C1C6BF}" srcOrd="0" destOrd="0" presId="urn:microsoft.com/office/officeart/2005/8/layout/default"/>
    <dgm:cxn modelId="{49646BC7-B0D5-4E2D-A90D-D1CD991F9E27}" type="presOf" srcId="{80DF0B3C-C9AF-4E7A-BB9D-9A05A6D1E9B4}" destId="{328913C8-FC9F-4B8C-9F0B-1C7A8BAB3EBB}" srcOrd="0" destOrd="0" presId="urn:microsoft.com/office/officeart/2005/8/layout/default"/>
    <dgm:cxn modelId="{4F97B1EC-4F7A-4912-820E-96805474118E}" type="presOf" srcId="{C20BDAB7-83C4-4D4D-B03C-6F1DEA52D843}" destId="{0545EB33-3226-47CF-A24C-FD86E194C8FD}" srcOrd="0" destOrd="0" presId="urn:microsoft.com/office/officeart/2005/8/layout/default"/>
    <dgm:cxn modelId="{04E239F2-D036-41FC-B7F8-3CF777893B0B}" srcId="{6DFBEB04-12A6-40BC-A2BE-0F281E19E90B}" destId="{334681DD-065E-47AC-B562-34E9E710E479}" srcOrd="5" destOrd="0" parTransId="{6D7594D0-9CB4-44A7-B90E-8AEBF2CE164B}" sibTransId="{103EAE36-01B7-46E5-841E-04F41A0A217A}"/>
    <dgm:cxn modelId="{6F864BF7-0840-49E2-AA01-B85739E5227E}" type="presOf" srcId="{6DFBEB04-12A6-40BC-A2BE-0F281E19E90B}" destId="{FCCE0103-66C2-4E57-9914-3B71BB62BC1E}" srcOrd="0" destOrd="0" presId="urn:microsoft.com/office/officeart/2005/8/layout/default"/>
    <dgm:cxn modelId="{B3EFBA8E-1069-4747-AE84-E75840EF9F7F}" type="presParOf" srcId="{FCCE0103-66C2-4E57-9914-3B71BB62BC1E}" destId="{970F53F9-41AC-409A-B7AF-E50C4442558A}" srcOrd="0" destOrd="0" presId="urn:microsoft.com/office/officeart/2005/8/layout/default"/>
    <dgm:cxn modelId="{6FB4BDBF-8C22-4AC4-9538-0E814B478AAD}" type="presParOf" srcId="{FCCE0103-66C2-4E57-9914-3B71BB62BC1E}" destId="{A641E915-B8F1-4660-A7C1-90EE789A42E0}" srcOrd="1" destOrd="0" presId="urn:microsoft.com/office/officeart/2005/8/layout/default"/>
    <dgm:cxn modelId="{F923935A-F07A-4B7C-B589-646C7A58C834}" type="presParOf" srcId="{FCCE0103-66C2-4E57-9914-3B71BB62BC1E}" destId="{D780F544-2E33-4AF4-B831-6ADBE69BCA44}" srcOrd="2" destOrd="0" presId="urn:microsoft.com/office/officeart/2005/8/layout/default"/>
    <dgm:cxn modelId="{6356FDDC-9FF9-4693-9679-13CBCEBE4BB5}" type="presParOf" srcId="{FCCE0103-66C2-4E57-9914-3B71BB62BC1E}" destId="{D5FEBF08-1B92-48A7-AE36-2773A50F0B18}" srcOrd="3" destOrd="0" presId="urn:microsoft.com/office/officeart/2005/8/layout/default"/>
    <dgm:cxn modelId="{ACBB75C9-D046-4C50-98AB-F9C02CB7E5B0}" type="presParOf" srcId="{FCCE0103-66C2-4E57-9914-3B71BB62BC1E}" destId="{0545EB33-3226-47CF-A24C-FD86E194C8FD}" srcOrd="4" destOrd="0" presId="urn:microsoft.com/office/officeart/2005/8/layout/default"/>
    <dgm:cxn modelId="{C68FB66F-6466-432C-A641-AFFDC8CCE497}" type="presParOf" srcId="{FCCE0103-66C2-4E57-9914-3B71BB62BC1E}" destId="{84EC5C28-3C09-4C48-AFE8-10818591841E}" srcOrd="5" destOrd="0" presId="urn:microsoft.com/office/officeart/2005/8/layout/default"/>
    <dgm:cxn modelId="{96666135-2E4A-4E57-A7DE-625842E38D87}" type="presParOf" srcId="{FCCE0103-66C2-4E57-9914-3B71BB62BC1E}" destId="{D9FBA357-5BC1-404D-AE0F-C6500C8F4BC2}" srcOrd="6" destOrd="0" presId="urn:microsoft.com/office/officeart/2005/8/layout/default"/>
    <dgm:cxn modelId="{36885270-42C6-4FAE-97E0-F3CD0346CD78}" type="presParOf" srcId="{FCCE0103-66C2-4E57-9914-3B71BB62BC1E}" destId="{EC3F3915-F78E-4280-A053-DD5D6A51AC85}" srcOrd="7" destOrd="0" presId="urn:microsoft.com/office/officeart/2005/8/layout/default"/>
    <dgm:cxn modelId="{9F010A89-1DAB-4D59-9EC3-228210E40736}" type="presParOf" srcId="{FCCE0103-66C2-4E57-9914-3B71BB62BC1E}" destId="{328913C8-FC9F-4B8C-9F0B-1C7A8BAB3EBB}" srcOrd="8" destOrd="0" presId="urn:microsoft.com/office/officeart/2005/8/layout/default"/>
    <dgm:cxn modelId="{1A2027D1-3DF2-489D-854C-3C187FF78A75}" type="presParOf" srcId="{FCCE0103-66C2-4E57-9914-3B71BB62BC1E}" destId="{AD7CA366-C5BA-474A-82BC-7C557D2873D7}" srcOrd="9" destOrd="0" presId="urn:microsoft.com/office/officeart/2005/8/layout/default"/>
    <dgm:cxn modelId="{348DD668-61A4-491F-BB50-2151D1960A52}" type="presParOf" srcId="{FCCE0103-66C2-4E57-9914-3B71BB62BC1E}" destId="{BC1DA269-0647-48C5-A9DD-5F23F2C1C6B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02769-5677-49D0-ABBA-AF42DF643EF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690383D-B7AD-485E-BAD7-59E0922B82A2}">
      <dgm:prSet/>
      <dgm:spPr/>
      <dgm:t>
        <a:bodyPr/>
        <a:lstStyle/>
        <a:p>
          <a:r>
            <a:rPr lang="de-DE"/>
            <a:t>USA könnte Förderung mit Fracking hochfahren</a:t>
          </a:r>
          <a:endParaRPr lang="en-US"/>
        </a:p>
      </dgm:t>
    </dgm:pt>
    <dgm:pt modelId="{5BB27972-A2E5-4093-B27F-F2EFC0D32BB0}" type="parTrans" cxnId="{8FE63C64-CD57-4130-9064-F1B0B65BAC58}">
      <dgm:prSet/>
      <dgm:spPr/>
      <dgm:t>
        <a:bodyPr/>
        <a:lstStyle/>
        <a:p>
          <a:endParaRPr lang="en-US"/>
        </a:p>
      </dgm:t>
    </dgm:pt>
    <dgm:pt modelId="{07867A84-AE76-4086-BF0A-A1C257AF6039}" type="sibTrans" cxnId="{8FE63C64-CD57-4130-9064-F1B0B65BAC58}">
      <dgm:prSet/>
      <dgm:spPr/>
      <dgm:t>
        <a:bodyPr/>
        <a:lstStyle/>
        <a:p>
          <a:endParaRPr lang="en-US"/>
        </a:p>
      </dgm:t>
    </dgm:pt>
    <dgm:pt modelId="{19E6487A-F53F-4549-9431-DD63505BA421}">
      <dgm:prSet/>
      <dgm:spPr/>
      <dgm:t>
        <a:bodyPr/>
        <a:lstStyle/>
        <a:p>
          <a:r>
            <a:rPr lang="de-DE"/>
            <a:t>klimafreundliche Alternativen wie Wasserstoff fördern und ausbauen</a:t>
          </a:r>
          <a:endParaRPr lang="en-US"/>
        </a:p>
      </dgm:t>
    </dgm:pt>
    <dgm:pt modelId="{C2BF741A-E959-447C-80F3-6D2AAACDEC6B}" type="parTrans" cxnId="{762FFC20-B46F-4F4C-BB4F-CC081B407791}">
      <dgm:prSet/>
      <dgm:spPr/>
      <dgm:t>
        <a:bodyPr/>
        <a:lstStyle/>
        <a:p>
          <a:endParaRPr lang="en-US"/>
        </a:p>
      </dgm:t>
    </dgm:pt>
    <dgm:pt modelId="{6B4F2BCF-4690-4961-BCCC-4BDCA37C5F95}" type="sibTrans" cxnId="{762FFC20-B46F-4F4C-BB4F-CC081B407791}">
      <dgm:prSet/>
      <dgm:spPr/>
      <dgm:t>
        <a:bodyPr/>
        <a:lstStyle/>
        <a:p>
          <a:endParaRPr lang="en-US"/>
        </a:p>
      </dgm:t>
    </dgm:pt>
    <dgm:pt modelId="{ECDE3EB9-7D8C-4692-96DE-9E9140AF6ABD}">
      <dgm:prSet/>
      <dgm:spPr/>
      <dgm:t>
        <a:bodyPr/>
        <a:lstStyle/>
        <a:p>
          <a:r>
            <a:rPr lang="de-DE"/>
            <a:t>Bundesregierung will für 1,5 Milliarden Euro Flüssiggas einkaufen</a:t>
          </a:r>
          <a:endParaRPr lang="en-US"/>
        </a:p>
      </dgm:t>
    </dgm:pt>
    <dgm:pt modelId="{426E5EC9-7F19-4EA0-B9C3-0848E78BC8B5}" type="parTrans" cxnId="{6D0E8201-021A-45F0-A195-6D8AD7DDAE69}">
      <dgm:prSet/>
      <dgm:spPr/>
      <dgm:t>
        <a:bodyPr/>
        <a:lstStyle/>
        <a:p>
          <a:endParaRPr lang="en-US"/>
        </a:p>
      </dgm:t>
    </dgm:pt>
    <dgm:pt modelId="{2086A8C5-209E-4436-B67A-94C1BF6AE1E1}" type="sibTrans" cxnId="{6D0E8201-021A-45F0-A195-6D8AD7DDAE69}">
      <dgm:prSet/>
      <dgm:spPr/>
      <dgm:t>
        <a:bodyPr/>
        <a:lstStyle/>
        <a:p>
          <a:endParaRPr lang="en-US"/>
        </a:p>
      </dgm:t>
    </dgm:pt>
    <dgm:pt modelId="{460B352C-D5AE-42BD-9411-604D2501B0D5}">
      <dgm:prSet/>
      <dgm:spPr/>
      <dgm:t>
        <a:bodyPr/>
        <a:lstStyle/>
        <a:p>
          <a:r>
            <a:rPr lang="de-DE"/>
            <a:t>Unabhängigkeit von Energielieferungen aus Russland anstreben</a:t>
          </a:r>
          <a:endParaRPr lang="en-US"/>
        </a:p>
      </dgm:t>
    </dgm:pt>
    <dgm:pt modelId="{5B769A59-BFF5-403B-824D-9E5F43B5FA17}" type="parTrans" cxnId="{A9D44195-B99B-4322-AD74-21DA148FFBF6}">
      <dgm:prSet/>
      <dgm:spPr/>
      <dgm:t>
        <a:bodyPr/>
        <a:lstStyle/>
        <a:p>
          <a:endParaRPr lang="en-US"/>
        </a:p>
      </dgm:t>
    </dgm:pt>
    <dgm:pt modelId="{59477F1F-33CC-4F6F-B8C6-8FCCDAA75452}" type="sibTrans" cxnId="{A9D44195-B99B-4322-AD74-21DA148FFBF6}">
      <dgm:prSet/>
      <dgm:spPr/>
      <dgm:t>
        <a:bodyPr/>
        <a:lstStyle/>
        <a:p>
          <a:endParaRPr lang="en-US"/>
        </a:p>
      </dgm:t>
    </dgm:pt>
    <dgm:pt modelId="{9F426541-1F76-429C-B170-0E3E36E95581}">
      <dgm:prSet/>
      <dgm:spPr/>
      <dgm:t>
        <a:bodyPr/>
        <a:lstStyle/>
        <a:p>
          <a:r>
            <a:rPr lang="de-DE"/>
            <a:t>Briten wollen Öl- und Gasfelder erschließen</a:t>
          </a:r>
          <a:endParaRPr lang="en-US"/>
        </a:p>
      </dgm:t>
    </dgm:pt>
    <dgm:pt modelId="{886B287B-925A-4136-A177-4427E1AA2E1D}" type="parTrans" cxnId="{6963C21D-A0A5-41CB-AD66-7591DB9A0000}">
      <dgm:prSet/>
      <dgm:spPr/>
      <dgm:t>
        <a:bodyPr/>
        <a:lstStyle/>
        <a:p>
          <a:endParaRPr lang="en-US"/>
        </a:p>
      </dgm:t>
    </dgm:pt>
    <dgm:pt modelId="{B742395B-E890-45BD-AFD9-7C71057F2A7C}" type="sibTrans" cxnId="{6963C21D-A0A5-41CB-AD66-7591DB9A0000}">
      <dgm:prSet/>
      <dgm:spPr/>
      <dgm:t>
        <a:bodyPr/>
        <a:lstStyle/>
        <a:p>
          <a:endParaRPr lang="en-US"/>
        </a:p>
      </dgm:t>
    </dgm:pt>
    <dgm:pt modelId="{376B6649-B76A-45F9-ADD6-0ABB3804A42B}">
      <dgm:prSet/>
      <dgm:spPr/>
      <dgm:t>
        <a:bodyPr/>
        <a:lstStyle/>
        <a:p>
          <a:r>
            <a:rPr lang="de-DE"/>
            <a:t>Verhandlungen mit Niederlanden und Norwegen zur Ausweitung der Förderung von Gas </a:t>
          </a:r>
          <a:endParaRPr lang="en-US"/>
        </a:p>
      </dgm:t>
    </dgm:pt>
    <dgm:pt modelId="{83E61072-ABC4-4A27-B826-696BC6B21D06}" type="parTrans" cxnId="{29DCB944-508E-47D2-9E7F-C13C270A3AB5}">
      <dgm:prSet/>
      <dgm:spPr/>
      <dgm:t>
        <a:bodyPr/>
        <a:lstStyle/>
        <a:p>
          <a:endParaRPr lang="en-US"/>
        </a:p>
      </dgm:t>
    </dgm:pt>
    <dgm:pt modelId="{63F0211B-0612-44AD-8C08-2C89C3BF0593}" type="sibTrans" cxnId="{29DCB944-508E-47D2-9E7F-C13C270A3AB5}">
      <dgm:prSet/>
      <dgm:spPr/>
      <dgm:t>
        <a:bodyPr/>
        <a:lstStyle/>
        <a:p>
          <a:endParaRPr lang="en-US"/>
        </a:p>
      </dgm:t>
    </dgm:pt>
    <dgm:pt modelId="{C32D9767-F069-4E70-89B8-894F0872D6F7}">
      <dgm:prSet/>
      <dgm:spPr/>
      <dgm:t>
        <a:bodyPr/>
        <a:lstStyle/>
        <a:p>
          <a:r>
            <a:rPr lang="de-DE"/>
            <a:t>Abzug deutscher Firmen: weitere Isolation Russlands (wegen Krimkrise): nur noch 3651 Firmen mit deutschem Kapital im flächenmäßig größten Land der Erde tätig (Stand 2021) </a:t>
          </a:r>
          <a:endParaRPr lang="en-US"/>
        </a:p>
      </dgm:t>
    </dgm:pt>
    <dgm:pt modelId="{189477E2-A801-412C-9BD2-18887FA1593F}" type="parTrans" cxnId="{3A635F4D-BBED-45C5-868D-4A5BFBC47044}">
      <dgm:prSet/>
      <dgm:spPr/>
      <dgm:t>
        <a:bodyPr/>
        <a:lstStyle/>
        <a:p>
          <a:endParaRPr lang="en-US"/>
        </a:p>
      </dgm:t>
    </dgm:pt>
    <dgm:pt modelId="{3569302D-8C98-4C3C-8BB5-C3A655E435DD}" type="sibTrans" cxnId="{3A635F4D-BBED-45C5-868D-4A5BFBC47044}">
      <dgm:prSet/>
      <dgm:spPr/>
      <dgm:t>
        <a:bodyPr/>
        <a:lstStyle/>
        <a:p>
          <a:endParaRPr lang="en-US"/>
        </a:p>
      </dgm:t>
    </dgm:pt>
    <dgm:pt modelId="{65F66EF8-1568-4737-8E95-59963B4AD7D0}">
      <dgm:prSet/>
      <dgm:spPr/>
      <dgm:t>
        <a:bodyPr/>
        <a:lstStyle/>
        <a:p>
          <a:r>
            <a:rPr lang="de-DE"/>
            <a:t>Folge: Russland orientiert sich nach China: wirtschaftlicher Gewinner des Krieges</a:t>
          </a:r>
          <a:endParaRPr lang="en-US"/>
        </a:p>
      </dgm:t>
    </dgm:pt>
    <dgm:pt modelId="{CD1134B9-2D34-45FD-A489-8FB2E1AD7C43}" type="parTrans" cxnId="{2A7B88AF-9D1A-424F-BACD-6F6646810BD9}">
      <dgm:prSet/>
      <dgm:spPr/>
      <dgm:t>
        <a:bodyPr/>
        <a:lstStyle/>
        <a:p>
          <a:endParaRPr lang="en-US"/>
        </a:p>
      </dgm:t>
    </dgm:pt>
    <dgm:pt modelId="{1EBEA057-A063-4755-91C0-B9F696D6AA57}" type="sibTrans" cxnId="{2A7B88AF-9D1A-424F-BACD-6F6646810BD9}">
      <dgm:prSet/>
      <dgm:spPr/>
      <dgm:t>
        <a:bodyPr/>
        <a:lstStyle/>
        <a:p>
          <a:endParaRPr lang="en-US"/>
        </a:p>
      </dgm:t>
    </dgm:pt>
    <dgm:pt modelId="{77F334E2-EA98-4E28-B56D-CD83DD4C2D6C}" type="pres">
      <dgm:prSet presAssocID="{A3002769-5677-49D0-ABBA-AF42DF643EF7}" presName="diagram" presStyleCnt="0">
        <dgm:presLayoutVars>
          <dgm:dir/>
          <dgm:resizeHandles val="exact"/>
        </dgm:presLayoutVars>
      </dgm:prSet>
      <dgm:spPr/>
    </dgm:pt>
    <dgm:pt modelId="{63D7E05E-23A7-417B-BCD5-3E0B68EB2D38}" type="pres">
      <dgm:prSet presAssocID="{3690383D-B7AD-485E-BAD7-59E0922B82A2}" presName="node" presStyleLbl="node1" presStyleIdx="0" presStyleCnt="8">
        <dgm:presLayoutVars>
          <dgm:bulletEnabled val="1"/>
        </dgm:presLayoutVars>
      </dgm:prSet>
      <dgm:spPr/>
    </dgm:pt>
    <dgm:pt modelId="{B33562FC-4D9E-4B4E-8FA4-136B06065517}" type="pres">
      <dgm:prSet presAssocID="{07867A84-AE76-4086-BF0A-A1C257AF6039}" presName="sibTrans" presStyleCnt="0"/>
      <dgm:spPr/>
    </dgm:pt>
    <dgm:pt modelId="{14CAEFB6-3EF6-4094-8944-12F3614E1D60}" type="pres">
      <dgm:prSet presAssocID="{19E6487A-F53F-4549-9431-DD63505BA421}" presName="node" presStyleLbl="node1" presStyleIdx="1" presStyleCnt="8">
        <dgm:presLayoutVars>
          <dgm:bulletEnabled val="1"/>
        </dgm:presLayoutVars>
      </dgm:prSet>
      <dgm:spPr/>
    </dgm:pt>
    <dgm:pt modelId="{030AF020-6F33-4648-9051-EC729DB94B57}" type="pres">
      <dgm:prSet presAssocID="{6B4F2BCF-4690-4961-BCCC-4BDCA37C5F95}" presName="sibTrans" presStyleCnt="0"/>
      <dgm:spPr/>
    </dgm:pt>
    <dgm:pt modelId="{FA6D04A1-EAE5-4A3A-B75F-81E019EE370C}" type="pres">
      <dgm:prSet presAssocID="{ECDE3EB9-7D8C-4692-96DE-9E9140AF6ABD}" presName="node" presStyleLbl="node1" presStyleIdx="2" presStyleCnt="8">
        <dgm:presLayoutVars>
          <dgm:bulletEnabled val="1"/>
        </dgm:presLayoutVars>
      </dgm:prSet>
      <dgm:spPr/>
    </dgm:pt>
    <dgm:pt modelId="{DB602E3A-B195-4CE9-A19E-C177AF918B4E}" type="pres">
      <dgm:prSet presAssocID="{2086A8C5-209E-4436-B67A-94C1BF6AE1E1}" presName="sibTrans" presStyleCnt="0"/>
      <dgm:spPr/>
    </dgm:pt>
    <dgm:pt modelId="{1E3BDE4F-BDA1-485F-8D64-FBB278236F9B}" type="pres">
      <dgm:prSet presAssocID="{460B352C-D5AE-42BD-9411-604D2501B0D5}" presName="node" presStyleLbl="node1" presStyleIdx="3" presStyleCnt="8">
        <dgm:presLayoutVars>
          <dgm:bulletEnabled val="1"/>
        </dgm:presLayoutVars>
      </dgm:prSet>
      <dgm:spPr/>
    </dgm:pt>
    <dgm:pt modelId="{601BAC2A-67D9-4773-AE39-3EB2706D14C2}" type="pres">
      <dgm:prSet presAssocID="{59477F1F-33CC-4F6F-B8C6-8FCCDAA75452}" presName="sibTrans" presStyleCnt="0"/>
      <dgm:spPr/>
    </dgm:pt>
    <dgm:pt modelId="{6914EE7A-90A5-48BB-ABDE-541CDA159D83}" type="pres">
      <dgm:prSet presAssocID="{9F426541-1F76-429C-B170-0E3E36E95581}" presName="node" presStyleLbl="node1" presStyleIdx="4" presStyleCnt="8">
        <dgm:presLayoutVars>
          <dgm:bulletEnabled val="1"/>
        </dgm:presLayoutVars>
      </dgm:prSet>
      <dgm:spPr/>
    </dgm:pt>
    <dgm:pt modelId="{9377EB6E-2614-4651-9F0C-36F254DCB6CD}" type="pres">
      <dgm:prSet presAssocID="{B742395B-E890-45BD-AFD9-7C71057F2A7C}" presName="sibTrans" presStyleCnt="0"/>
      <dgm:spPr/>
    </dgm:pt>
    <dgm:pt modelId="{9C8491EF-E447-4A31-A0A5-6CFC25C81D5B}" type="pres">
      <dgm:prSet presAssocID="{376B6649-B76A-45F9-ADD6-0ABB3804A42B}" presName="node" presStyleLbl="node1" presStyleIdx="5" presStyleCnt="8">
        <dgm:presLayoutVars>
          <dgm:bulletEnabled val="1"/>
        </dgm:presLayoutVars>
      </dgm:prSet>
      <dgm:spPr/>
    </dgm:pt>
    <dgm:pt modelId="{1CED501C-2B4E-4070-99AD-3861FE563B6D}" type="pres">
      <dgm:prSet presAssocID="{63F0211B-0612-44AD-8C08-2C89C3BF0593}" presName="sibTrans" presStyleCnt="0"/>
      <dgm:spPr/>
    </dgm:pt>
    <dgm:pt modelId="{5FCE5E46-ED92-41EB-A3AB-785819C89249}" type="pres">
      <dgm:prSet presAssocID="{C32D9767-F069-4E70-89B8-894F0872D6F7}" presName="node" presStyleLbl="node1" presStyleIdx="6" presStyleCnt="8">
        <dgm:presLayoutVars>
          <dgm:bulletEnabled val="1"/>
        </dgm:presLayoutVars>
      </dgm:prSet>
      <dgm:spPr/>
    </dgm:pt>
    <dgm:pt modelId="{E01B6443-F768-4F1B-943C-88CCF6EBD840}" type="pres">
      <dgm:prSet presAssocID="{3569302D-8C98-4C3C-8BB5-C3A655E435DD}" presName="sibTrans" presStyleCnt="0"/>
      <dgm:spPr/>
    </dgm:pt>
    <dgm:pt modelId="{A9CD63F5-C8DC-4ED7-984B-ABDCF920356C}" type="pres">
      <dgm:prSet presAssocID="{65F66EF8-1568-4737-8E95-59963B4AD7D0}" presName="node" presStyleLbl="node1" presStyleIdx="7" presStyleCnt="8">
        <dgm:presLayoutVars>
          <dgm:bulletEnabled val="1"/>
        </dgm:presLayoutVars>
      </dgm:prSet>
      <dgm:spPr/>
    </dgm:pt>
  </dgm:ptLst>
  <dgm:cxnLst>
    <dgm:cxn modelId="{6D0E8201-021A-45F0-A195-6D8AD7DDAE69}" srcId="{A3002769-5677-49D0-ABBA-AF42DF643EF7}" destId="{ECDE3EB9-7D8C-4692-96DE-9E9140AF6ABD}" srcOrd="2" destOrd="0" parTransId="{426E5EC9-7F19-4EA0-B9C3-0848E78BC8B5}" sibTransId="{2086A8C5-209E-4436-B67A-94C1BF6AE1E1}"/>
    <dgm:cxn modelId="{AA685209-E48C-4834-98B1-9A3CA2965A3A}" type="presOf" srcId="{3690383D-B7AD-485E-BAD7-59E0922B82A2}" destId="{63D7E05E-23A7-417B-BCD5-3E0B68EB2D38}" srcOrd="0" destOrd="0" presId="urn:microsoft.com/office/officeart/2005/8/layout/default"/>
    <dgm:cxn modelId="{9669361B-6A16-42C0-98D9-30FD6E47E025}" type="presOf" srcId="{ECDE3EB9-7D8C-4692-96DE-9E9140AF6ABD}" destId="{FA6D04A1-EAE5-4A3A-B75F-81E019EE370C}" srcOrd="0" destOrd="0" presId="urn:microsoft.com/office/officeart/2005/8/layout/default"/>
    <dgm:cxn modelId="{6963C21D-A0A5-41CB-AD66-7591DB9A0000}" srcId="{A3002769-5677-49D0-ABBA-AF42DF643EF7}" destId="{9F426541-1F76-429C-B170-0E3E36E95581}" srcOrd="4" destOrd="0" parTransId="{886B287B-925A-4136-A177-4427E1AA2E1D}" sibTransId="{B742395B-E890-45BD-AFD9-7C71057F2A7C}"/>
    <dgm:cxn modelId="{762FFC20-B46F-4F4C-BB4F-CC081B407791}" srcId="{A3002769-5677-49D0-ABBA-AF42DF643EF7}" destId="{19E6487A-F53F-4549-9431-DD63505BA421}" srcOrd="1" destOrd="0" parTransId="{C2BF741A-E959-447C-80F3-6D2AAACDEC6B}" sibTransId="{6B4F2BCF-4690-4961-BCCC-4BDCA37C5F95}"/>
    <dgm:cxn modelId="{3DD1B222-C82B-426F-BDCF-DACA0AF52DB5}" type="presOf" srcId="{A3002769-5677-49D0-ABBA-AF42DF643EF7}" destId="{77F334E2-EA98-4E28-B56D-CD83DD4C2D6C}" srcOrd="0" destOrd="0" presId="urn:microsoft.com/office/officeart/2005/8/layout/default"/>
    <dgm:cxn modelId="{26B15241-9DDC-4D31-9398-9B5D43AFFA08}" type="presOf" srcId="{9F426541-1F76-429C-B170-0E3E36E95581}" destId="{6914EE7A-90A5-48BB-ABDE-541CDA159D83}" srcOrd="0" destOrd="0" presId="urn:microsoft.com/office/officeart/2005/8/layout/default"/>
    <dgm:cxn modelId="{8FE63C64-CD57-4130-9064-F1B0B65BAC58}" srcId="{A3002769-5677-49D0-ABBA-AF42DF643EF7}" destId="{3690383D-B7AD-485E-BAD7-59E0922B82A2}" srcOrd="0" destOrd="0" parTransId="{5BB27972-A2E5-4093-B27F-F2EFC0D32BB0}" sibTransId="{07867A84-AE76-4086-BF0A-A1C257AF6039}"/>
    <dgm:cxn modelId="{29DCB944-508E-47D2-9E7F-C13C270A3AB5}" srcId="{A3002769-5677-49D0-ABBA-AF42DF643EF7}" destId="{376B6649-B76A-45F9-ADD6-0ABB3804A42B}" srcOrd="5" destOrd="0" parTransId="{83E61072-ABC4-4A27-B826-696BC6B21D06}" sibTransId="{63F0211B-0612-44AD-8C08-2C89C3BF0593}"/>
    <dgm:cxn modelId="{3A635F4D-BBED-45C5-868D-4A5BFBC47044}" srcId="{A3002769-5677-49D0-ABBA-AF42DF643EF7}" destId="{C32D9767-F069-4E70-89B8-894F0872D6F7}" srcOrd="6" destOrd="0" parTransId="{189477E2-A801-412C-9BD2-18887FA1593F}" sibTransId="{3569302D-8C98-4C3C-8BB5-C3A655E435DD}"/>
    <dgm:cxn modelId="{F1BE7475-2A29-41C4-BEA1-72E10E8F736B}" type="presOf" srcId="{C32D9767-F069-4E70-89B8-894F0872D6F7}" destId="{5FCE5E46-ED92-41EB-A3AB-785819C89249}" srcOrd="0" destOrd="0" presId="urn:microsoft.com/office/officeart/2005/8/layout/default"/>
    <dgm:cxn modelId="{458C8682-6A46-4C26-A149-EDB5EB986BF0}" type="presOf" srcId="{65F66EF8-1568-4737-8E95-59963B4AD7D0}" destId="{A9CD63F5-C8DC-4ED7-984B-ABDCF920356C}" srcOrd="0" destOrd="0" presId="urn:microsoft.com/office/officeart/2005/8/layout/default"/>
    <dgm:cxn modelId="{A9D44195-B99B-4322-AD74-21DA148FFBF6}" srcId="{A3002769-5677-49D0-ABBA-AF42DF643EF7}" destId="{460B352C-D5AE-42BD-9411-604D2501B0D5}" srcOrd="3" destOrd="0" parTransId="{5B769A59-BFF5-403B-824D-9E5F43B5FA17}" sibTransId="{59477F1F-33CC-4F6F-B8C6-8FCCDAA75452}"/>
    <dgm:cxn modelId="{62ED94A5-EC6B-486C-B3BE-B7AD81B363EC}" type="presOf" srcId="{19E6487A-F53F-4549-9431-DD63505BA421}" destId="{14CAEFB6-3EF6-4094-8944-12F3614E1D60}" srcOrd="0" destOrd="0" presId="urn:microsoft.com/office/officeart/2005/8/layout/default"/>
    <dgm:cxn modelId="{2A7B88AF-9D1A-424F-BACD-6F6646810BD9}" srcId="{A3002769-5677-49D0-ABBA-AF42DF643EF7}" destId="{65F66EF8-1568-4737-8E95-59963B4AD7D0}" srcOrd="7" destOrd="0" parTransId="{CD1134B9-2D34-45FD-A489-8FB2E1AD7C43}" sibTransId="{1EBEA057-A063-4755-91C0-B9F696D6AA57}"/>
    <dgm:cxn modelId="{9A8C3AB3-FB72-4274-A9CB-FE2668ABA142}" type="presOf" srcId="{460B352C-D5AE-42BD-9411-604D2501B0D5}" destId="{1E3BDE4F-BDA1-485F-8D64-FBB278236F9B}" srcOrd="0" destOrd="0" presId="urn:microsoft.com/office/officeart/2005/8/layout/default"/>
    <dgm:cxn modelId="{6C3550D1-58B0-415D-889E-471F77F0127C}" type="presOf" srcId="{376B6649-B76A-45F9-ADD6-0ABB3804A42B}" destId="{9C8491EF-E447-4A31-A0A5-6CFC25C81D5B}" srcOrd="0" destOrd="0" presId="urn:microsoft.com/office/officeart/2005/8/layout/default"/>
    <dgm:cxn modelId="{A64123E0-87DC-4E2B-8FCA-F83A482D9864}" type="presParOf" srcId="{77F334E2-EA98-4E28-B56D-CD83DD4C2D6C}" destId="{63D7E05E-23A7-417B-BCD5-3E0B68EB2D38}" srcOrd="0" destOrd="0" presId="urn:microsoft.com/office/officeart/2005/8/layout/default"/>
    <dgm:cxn modelId="{FCA1D97D-B01B-4C9D-9263-50FD8AF07DEB}" type="presParOf" srcId="{77F334E2-EA98-4E28-B56D-CD83DD4C2D6C}" destId="{B33562FC-4D9E-4B4E-8FA4-136B06065517}" srcOrd="1" destOrd="0" presId="urn:microsoft.com/office/officeart/2005/8/layout/default"/>
    <dgm:cxn modelId="{4126BEC8-B539-4A6C-86A3-51D872509693}" type="presParOf" srcId="{77F334E2-EA98-4E28-B56D-CD83DD4C2D6C}" destId="{14CAEFB6-3EF6-4094-8944-12F3614E1D60}" srcOrd="2" destOrd="0" presId="urn:microsoft.com/office/officeart/2005/8/layout/default"/>
    <dgm:cxn modelId="{D8BB55ED-51EF-4C0B-9148-0700EA88A245}" type="presParOf" srcId="{77F334E2-EA98-4E28-B56D-CD83DD4C2D6C}" destId="{030AF020-6F33-4648-9051-EC729DB94B57}" srcOrd="3" destOrd="0" presId="urn:microsoft.com/office/officeart/2005/8/layout/default"/>
    <dgm:cxn modelId="{BA64F777-B70D-47FD-93C6-D3AB0AFC07CD}" type="presParOf" srcId="{77F334E2-EA98-4E28-B56D-CD83DD4C2D6C}" destId="{FA6D04A1-EAE5-4A3A-B75F-81E019EE370C}" srcOrd="4" destOrd="0" presId="urn:microsoft.com/office/officeart/2005/8/layout/default"/>
    <dgm:cxn modelId="{D14C847B-F9A8-4412-9A88-296FF9A235CA}" type="presParOf" srcId="{77F334E2-EA98-4E28-B56D-CD83DD4C2D6C}" destId="{DB602E3A-B195-4CE9-A19E-C177AF918B4E}" srcOrd="5" destOrd="0" presId="urn:microsoft.com/office/officeart/2005/8/layout/default"/>
    <dgm:cxn modelId="{639F2A47-DF0F-4CB7-92BD-AFC1CF7659F9}" type="presParOf" srcId="{77F334E2-EA98-4E28-B56D-CD83DD4C2D6C}" destId="{1E3BDE4F-BDA1-485F-8D64-FBB278236F9B}" srcOrd="6" destOrd="0" presId="urn:microsoft.com/office/officeart/2005/8/layout/default"/>
    <dgm:cxn modelId="{B2CB25F3-E863-470C-BB1B-9EE283E406D6}" type="presParOf" srcId="{77F334E2-EA98-4E28-B56D-CD83DD4C2D6C}" destId="{601BAC2A-67D9-4773-AE39-3EB2706D14C2}" srcOrd="7" destOrd="0" presId="urn:microsoft.com/office/officeart/2005/8/layout/default"/>
    <dgm:cxn modelId="{D8C51544-304B-4B08-B55F-CF267FA56ADC}" type="presParOf" srcId="{77F334E2-EA98-4E28-B56D-CD83DD4C2D6C}" destId="{6914EE7A-90A5-48BB-ABDE-541CDA159D83}" srcOrd="8" destOrd="0" presId="urn:microsoft.com/office/officeart/2005/8/layout/default"/>
    <dgm:cxn modelId="{46F12C79-0445-4CE1-96C5-A4003A66E9E5}" type="presParOf" srcId="{77F334E2-EA98-4E28-B56D-CD83DD4C2D6C}" destId="{9377EB6E-2614-4651-9F0C-36F254DCB6CD}" srcOrd="9" destOrd="0" presId="urn:microsoft.com/office/officeart/2005/8/layout/default"/>
    <dgm:cxn modelId="{943EA0A3-80EF-4392-AEB8-F8A04DC9CFEE}" type="presParOf" srcId="{77F334E2-EA98-4E28-B56D-CD83DD4C2D6C}" destId="{9C8491EF-E447-4A31-A0A5-6CFC25C81D5B}" srcOrd="10" destOrd="0" presId="urn:microsoft.com/office/officeart/2005/8/layout/default"/>
    <dgm:cxn modelId="{4AE9FAEC-C4BA-48D5-870E-02EA60EFC647}" type="presParOf" srcId="{77F334E2-EA98-4E28-B56D-CD83DD4C2D6C}" destId="{1CED501C-2B4E-4070-99AD-3861FE563B6D}" srcOrd="11" destOrd="0" presId="urn:microsoft.com/office/officeart/2005/8/layout/default"/>
    <dgm:cxn modelId="{9AD24298-B0DF-46EE-B89C-DCB181C971BD}" type="presParOf" srcId="{77F334E2-EA98-4E28-B56D-CD83DD4C2D6C}" destId="{5FCE5E46-ED92-41EB-A3AB-785819C89249}" srcOrd="12" destOrd="0" presId="urn:microsoft.com/office/officeart/2005/8/layout/default"/>
    <dgm:cxn modelId="{6E8C7327-A568-49B7-AE45-FE7F682AC213}" type="presParOf" srcId="{77F334E2-EA98-4E28-B56D-CD83DD4C2D6C}" destId="{E01B6443-F768-4F1B-943C-88CCF6EBD840}" srcOrd="13" destOrd="0" presId="urn:microsoft.com/office/officeart/2005/8/layout/default"/>
    <dgm:cxn modelId="{C41B9A0F-7DFF-4554-9D91-8357E3AFE3F3}" type="presParOf" srcId="{77F334E2-EA98-4E28-B56D-CD83DD4C2D6C}" destId="{A9CD63F5-C8DC-4ED7-984B-ABDCF920356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04CE-7937-4B75-BE1B-4D578A7B5878}">
      <dsp:nvSpPr>
        <dsp:cNvPr id="0" name=""/>
        <dsp:cNvSpPr/>
      </dsp:nvSpPr>
      <dsp:spPr>
        <a:xfrm>
          <a:off x="2968" y="161802"/>
          <a:ext cx="2354764" cy="1412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Russland ist trotz der Größe nur die elftgrößte Volkswirtschaft der Welt</a:t>
          </a:r>
          <a:endParaRPr lang="en-US" sz="1800" kern="1200"/>
        </a:p>
      </dsp:txBody>
      <dsp:txXfrm>
        <a:off x="2968" y="161802"/>
        <a:ext cx="2354764" cy="1412858"/>
      </dsp:txXfrm>
    </dsp:sp>
    <dsp:sp modelId="{4453BD6F-EC97-46DC-9EBA-77539701538D}">
      <dsp:nvSpPr>
        <dsp:cNvPr id="0" name=""/>
        <dsp:cNvSpPr/>
      </dsp:nvSpPr>
      <dsp:spPr>
        <a:xfrm>
          <a:off x="2593209" y="161802"/>
          <a:ext cx="2354764" cy="141285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Pro-Kopf-Einkommen viel geringer als Italien</a:t>
          </a:r>
          <a:endParaRPr lang="en-US" sz="1800" kern="1200"/>
        </a:p>
      </dsp:txBody>
      <dsp:txXfrm>
        <a:off x="2593209" y="161802"/>
        <a:ext cx="2354764" cy="1412858"/>
      </dsp:txXfrm>
    </dsp:sp>
    <dsp:sp modelId="{852023DE-E8E0-4A90-9FB0-C7F871DD607B}">
      <dsp:nvSpPr>
        <dsp:cNvPr id="0" name=""/>
        <dsp:cNvSpPr/>
      </dsp:nvSpPr>
      <dsp:spPr>
        <a:xfrm>
          <a:off x="5183450" y="161802"/>
          <a:ext cx="2354764" cy="14128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Bruttoinlandsprodukt 1/10 des chinesischen</a:t>
          </a:r>
          <a:endParaRPr lang="en-US" sz="1800" kern="1200"/>
        </a:p>
      </dsp:txBody>
      <dsp:txXfrm>
        <a:off x="5183450" y="161802"/>
        <a:ext cx="2354764" cy="1412858"/>
      </dsp:txXfrm>
    </dsp:sp>
    <dsp:sp modelId="{D4880E55-5AB2-4C91-966B-ED395D154030}">
      <dsp:nvSpPr>
        <dsp:cNvPr id="0" name=""/>
        <dsp:cNvSpPr/>
      </dsp:nvSpPr>
      <dsp:spPr>
        <a:xfrm>
          <a:off x="7773692" y="161802"/>
          <a:ext cx="2354764" cy="141285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Russlands Ökonomie ist vergleichsweise schwach</a:t>
          </a:r>
          <a:endParaRPr lang="en-US" sz="1800" kern="1200"/>
        </a:p>
      </dsp:txBody>
      <dsp:txXfrm>
        <a:off x="7773692" y="161802"/>
        <a:ext cx="2354764" cy="1412858"/>
      </dsp:txXfrm>
    </dsp:sp>
    <dsp:sp modelId="{5B47DA19-4389-44AD-BA12-CCB6118FE236}">
      <dsp:nvSpPr>
        <dsp:cNvPr id="0" name=""/>
        <dsp:cNvSpPr/>
      </dsp:nvSpPr>
      <dsp:spPr>
        <a:xfrm>
          <a:off x="2968" y="1810137"/>
          <a:ext cx="2354764" cy="141285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ökonomisch betrachtet ein Entwicklungsland</a:t>
          </a:r>
          <a:endParaRPr lang="en-US" sz="1800" kern="1200"/>
        </a:p>
      </dsp:txBody>
      <dsp:txXfrm>
        <a:off x="2968" y="1810137"/>
        <a:ext cx="2354764" cy="1412858"/>
      </dsp:txXfrm>
    </dsp:sp>
    <dsp:sp modelId="{6B8AD98A-8507-4C16-A779-35F942718DA2}">
      <dsp:nvSpPr>
        <dsp:cNvPr id="0" name=""/>
        <dsp:cNvSpPr/>
      </dsp:nvSpPr>
      <dsp:spPr>
        <a:xfrm>
          <a:off x="2593209" y="1810137"/>
          <a:ext cx="2354764" cy="1412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l</a:t>
          </a:r>
          <a:r>
            <a:rPr lang="de-DE" sz="1800" b="0" i="0" kern="1200"/>
            <a:t>ebt vom Export von Rohstoffen</a:t>
          </a:r>
          <a:endParaRPr lang="en-US" sz="1800" kern="1200"/>
        </a:p>
      </dsp:txBody>
      <dsp:txXfrm>
        <a:off x="2593209" y="1810137"/>
        <a:ext cx="2354764" cy="1412858"/>
      </dsp:txXfrm>
    </dsp:sp>
    <dsp:sp modelId="{E6DA56CB-4D77-48D7-B9BC-A955A0C36301}">
      <dsp:nvSpPr>
        <dsp:cNvPr id="0" name=""/>
        <dsp:cNvSpPr/>
      </dsp:nvSpPr>
      <dsp:spPr>
        <a:xfrm>
          <a:off x="5183450" y="1810137"/>
          <a:ext cx="2354764" cy="141285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internationale Ökonomie ist abhängig von den Rohstoffen </a:t>
          </a:r>
          <a:endParaRPr lang="en-US" sz="1800" kern="1200"/>
        </a:p>
      </dsp:txBody>
      <dsp:txXfrm>
        <a:off x="5183450" y="1810137"/>
        <a:ext cx="2354764" cy="1412858"/>
      </dsp:txXfrm>
    </dsp:sp>
    <dsp:sp modelId="{564CFF92-9B2B-4726-A515-2C5EE9091757}">
      <dsp:nvSpPr>
        <dsp:cNvPr id="0" name=""/>
        <dsp:cNvSpPr/>
      </dsp:nvSpPr>
      <dsp:spPr>
        <a:xfrm>
          <a:off x="7773692" y="1810137"/>
          <a:ext cx="2354764" cy="14128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0" i="0" kern="1200"/>
            <a:t>Europa und die USA beziehen Gas/Öl</a:t>
          </a:r>
          <a:endParaRPr lang="en-US" sz="1800" kern="1200"/>
        </a:p>
      </dsp:txBody>
      <dsp:txXfrm>
        <a:off x="7773692" y="1810137"/>
        <a:ext cx="2354764" cy="1412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F8D4-57CC-4B3D-9BA6-A1D3850791D7}">
      <dsp:nvSpPr>
        <dsp:cNvPr id="0" name=""/>
        <dsp:cNvSpPr/>
      </dsp:nvSpPr>
      <dsp:spPr>
        <a:xfrm>
          <a:off x="701" y="678985"/>
          <a:ext cx="2736099" cy="164165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Gasspeicher in Deutschland und der</a:t>
          </a:r>
          <a:r>
            <a:rPr lang="de-DE" sz="1800" kern="1200" dirty="0">
              <a:solidFill>
                <a:schemeClr val="tx1"/>
              </a:solidFill>
            </a:rPr>
            <a:t> EU </a:t>
          </a:r>
          <a:r>
            <a:rPr lang="de-DE" sz="1800" kern="1200" dirty="0"/>
            <a:t>niedrig </a:t>
          </a:r>
          <a:endParaRPr lang="en-US" sz="1800" kern="1200" dirty="0"/>
        </a:p>
      </dsp:txBody>
      <dsp:txXfrm>
        <a:off x="701" y="678985"/>
        <a:ext cx="2736099" cy="1641659"/>
      </dsp:txXfrm>
    </dsp:sp>
    <dsp:sp modelId="{27EC46BA-4FD4-42CB-A16B-CAAE4B0F7FE7}">
      <dsp:nvSpPr>
        <dsp:cNvPr id="0" name=""/>
        <dsp:cNvSpPr/>
      </dsp:nvSpPr>
      <dsp:spPr>
        <a:xfrm>
          <a:off x="3010410" y="678985"/>
          <a:ext cx="2736099" cy="1641659"/>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in Österreich sogar nur noch zu 21 Prozent gefüllt</a:t>
          </a:r>
          <a:endParaRPr lang="en-US" sz="1800" kern="1200" dirty="0"/>
        </a:p>
      </dsp:txBody>
      <dsp:txXfrm>
        <a:off x="3010410" y="678985"/>
        <a:ext cx="2736099" cy="1641659"/>
      </dsp:txXfrm>
    </dsp:sp>
    <dsp:sp modelId="{91F6BDE1-237F-4524-A0BA-3BE1E696A398}">
      <dsp:nvSpPr>
        <dsp:cNvPr id="0" name=""/>
        <dsp:cNvSpPr/>
      </dsp:nvSpPr>
      <dsp:spPr>
        <a:xfrm>
          <a:off x="1505556" y="2594254"/>
          <a:ext cx="2736099" cy="164165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Gaspipelines Nordstream 1 (läuft) und 2 (funktionsfähig/ausgesetzt) </a:t>
          </a:r>
          <a:endParaRPr lang="en-US" sz="1800" kern="1200"/>
        </a:p>
      </dsp:txBody>
      <dsp:txXfrm>
        <a:off x="1505556" y="2594254"/>
        <a:ext cx="2736099" cy="1641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F53F9-41AC-409A-B7AF-E50C4442558A}">
      <dsp:nvSpPr>
        <dsp:cNvPr id="0" name=""/>
        <dsp:cNvSpPr/>
      </dsp:nvSpPr>
      <dsp:spPr>
        <a:xfrm>
          <a:off x="902330" y="1025"/>
          <a:ext cx="2602114" cy="15612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7 russische Banken sind von SWIFT ausgeschlossen</a:t>
          </a:r>
          <a:endParaRPr lang="en-US" sz="2400" kern="1200"/>
        </a:p>
      </dsp:txBody>
      <dsp:txXfrm>
        <a:off x="902330" y="1025"/>
        <a:ext cx="2602114" cy="1561268"/>
      </dsp:txXfrm>
    </dsp:sp>
    <dsp:sp modelId="{D780F544-2E33-4AF4-B831-6ADBE69BCA44}">
      <dsp:nvSpPr>
        <dsp:cNvPr id="0" name=""/>
        <dsp:cNvSpPr/>
      </dsp:nvSpPr>
      <dsp:spPr>
        <a:xfrm>
          <a:off x="3764655" y="1025"/>
          <a:ext cx="2602114" cy="15612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RT und Sputnik dürfen in der EU nicht mehr senden</a:t>
          </a:r>
          <a:endParaRPr lang="en-US" sz="2400" kern="1200"/>
        </a:p>
      </dsp:txBody>
      <dsp:txXfrm>
        <a:off x="3764655" y="1025"/>
        <a:ext cx="2602114" cy="1561268"/>
      </dsp:txXfrm>
    </dsp:sp>
    <dsp:sp modelId="{0545EB33-3226-47CF-A24C-FD86E194C8FD}">
      <dsp:nvSpPr>
        <dsp:cNvPr id="0" name=""/>
        <dsp:cNvSpPr/>
      </dsp:nvSpPr>
      <dsp:spPr>
        <a:xfrm>
          <a:off x="6626980" y="1025"/>
          <a:ext cx="2602114" cy="15612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Nordstream 2 ausgesetzt</a:t>
          </a:r>
          <a:endParaRPr lang="en-US" sz="2400" kern="1200"/>
        </a:p>
      </dsp:txBody>
      <dsp:txXfrm>
        <a:off x="6626980" y="1025"/>
        <a:ext cx="2602114" cy="1561268"/>
      </dsp:txXfrm>
    </dsp:sp>
    <dsp:sp modelId="{D9FBA357-5BC1-404D-AE0F-C6500C8F4BC2}">
      <dsp:nvSpPr>
        <dsp:cNvPr id="0" name=""/>
        <dsp:cNvSpPr/>
      </dsp:nvSpPr>
      <dsp:spPr>
        <a:xfrm>
          <a:off x="902330" y="1822505"/>
          <a:ext cx="2602114" cy="15612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Gesperrte Lufträume</a:t>
          </a:r>
          <a:endParaRPr lang="en-US" sz="2400" kern="1200"/>
        </a:p>
      </dsp:txBody>
      <dsp:txXfrm>
        <a:off x="902330" y="1822505"/>
        <a:ext cx="2602114" cy="1561268"/>
      </dsp:txXfrm>
    </dsp:sp>
    <dsp:sp modelId="{328913C8-FC9F-4B8C-9F0B-1C7A8BAB3EBB}">
      <dsp:nvSpPr>
        <dsp:cNvPr id="0" name=""/>
        <dsp:cNvSpPr/>
      </dsp:nvSpPr>
      <dsp:spPr>
        <a:xfrm>
          <a:off x="3764655" y="1822505"/>
          <a:ext cx="2602114" cy="15612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Geld der Oligarchen wird eingefroren</a:t>
          </a:r>
          <a:endParaRPr lang="en-US" sz="2400" kern="1200"/>
        </a:p>
      </dsp:txBody>
      <dsp:txXfrm>
        <a:off x="3764655" y="1822505"/>
        <a:ext cx="2602114" cy="1561268"/>
      </dsp:txXfrm>
    </dsp:sp>
    <dsp:sp modelId="{BC1DA269-0647-48C5-A9DD-5F23F2C1C6BF}">
      <dsp:nvSpPr>
        <dsp:cNvPr id="0" name=""/>
        <dsp:cNvSpPr/>
      </dsp:nvSpPr>
      <dsp:spPr>
        <a:xfrm>
          <a:off x="6626980" y="1822505"/>
          <a:ext cx="2602114" cy="15612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Bewegungsfreiheit der Oligarchen eingeschränkt</a:t>
          </a:r>
          <a:endParaRPr lang="en-US" sz="2400" kern="1200"/>
        </a:p>
      </dsp:txBody>
      <dsp:txXfrm>
        <a:off x="6626980" y="1822505"/>
        <a:ext cx="2602114" cy="1561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7E05E-23A7-417B-BCD5-3E0B68EB2D38}">
      <dsp:nvSpPr>
        <dsp:cNvPr id="0" name=""/>
        <dsp:cNvSpPr/>
      </dsp:nvSpPr>
      <dsp:spPr>
        <a:xfrm>
          <a:off x="2968" y="161802"/>
          <a:ext cx="2354764" cy="1412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USA könnte Förderung mit Fracking hochfahren</a:t>
          </a:r>
          <a:endParaRPr lang="en-US" sz="1300" kern="1200"/>
        </a:p>
      </dsp:txBody>
      <dsp:txXfrm>
        <a:off x="2968" y="161802"/>
        <a:ext cx="2354764" cy="1412858"/>
      </dsp:txXfrm>
    </dsp:sp>
    <dsp:sp modelId="{14CAEFB6-3EF6-4094-8944-12F3614E1D60}">
      <dsp:nvSpPr>
        <dsp:cNvPr id="0" name=""/>
        <dsp:cNvSpPr/>
      </dsp:nvSpPr>
      <dsp:spPr>
        <a:xfrm>
          <a:off x="2593209" y="161802"/>
          <a:ext cx="2354764" cy="141285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klimafreundliche Alternativen wie Wasserstoff fördern und ausbauen</a:t>
          </a:r>
          <a:endParaRPr lang="en-US" sz="1300" kern="1200"/>
        </a:p>
      </dsp:txBody>
      <dsp:txXfrm>
        <a:off x="2593209" y="161802"/>
        <a:ext cx="2354764" cy="1412858"/>
      </dsp:txXfrm>
    </dsp:sp>
    <dsp:sp modelId="{FA6D04A1-EAE5-4A3A-B75F-81E019EE370C}">
      <dsp:nvSpPr>
        <dsp:cNvPr id="0" name=""/>
        <dsp:cNvSpPr/>
      </dsp:nvSpPr>
      <dsp:spPr>
        <a:xfrm>
          <a:off x="5183450" y="161802"/>
          <a:ext cx="2354764" cy="14128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Bundesregierung will für 1,5 Milliarden Euro Flüssiggas einkaufen</a:t>
          </a:r>
          <a:endParaRPr lang="en-US" sz="1300" kern="1200"/>
        </a:p>
      </dsp:txBody>
      <dsp:txXfrm>
        <a:off x="5183450" y="161802"/>
        <a:ext cx="2354764" cy="1412858"/>
      </dsp:txXfrm>
    </dsp:sp>
    <dsp:sp modelId="{1E3BDE4F-BDA1-485F-8D64-FBB278236F9B}">
      <dsp:nvSpPr>
        <dsp:cNvPr id="0" name=""/>
        <dsp:cNvSpPr/>
      </dsp:nvSpPr>
      <dsp:spPr>
        <a:xfrm>
          <a:off x="7773692" y="161802"/>
          <a:ext cx="2354764" cy="141285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Unabhängigkeit von Energielieferungen aus Russland anstreben</a:t>
          </a:r>
          <a:endParaRPr lang="en-US" sz="1300" kern="1200"/>
        </a:p>
      </dsp:txBody>
      <dsp:txXfrm>
        <a:off x="7773692" y="161802"/>
        <a:ext cx="2354764" cy="1412858"/>
      </dsp:txXfrm>
    </dsp:sp>
    <dsp:sp modelId="{6914EE7A-90A5-48BB-ABDE-541CDA159D83}">
      <dsp:nvSpPr>
        <dsp:cNvPr id="0" name=""/>
        <dsp:cNvSpPr/>
      </dsp:nvSpPr>
      <dsp:spPr>
        <a:xfrm>
          <a:off x="2968" y="1810137"/>
          <a:ext cx="2354764" cy="141285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Briten wollen Öl- und Gasfelder erschließen</a:t>
          </a:r>
          <a:endParaRPr lang="en-US" sz="1300" kern="1200"/>
        </a:p>
      </dsp:txBody>
      <dsp:txXfrm>
        <a:off x="2968" y="1810137"/>
        <a:ext cx="2354764" cy="1412858"/>
      </dsp:txXfrm>
    </dsp:sp>
    <dsp:sp modelId="{9C8491EF-E447-4A31-A0A5-6CFC25C81D5B}">
      <dsp:nvSpPr>
        <dsp:cNvPr id="0" name=""/>
        <dsp:cNvSpPr/>
      </dsp:nvSpPr>
      <dsp:spPr>
        <a:xfrm>
          <a:off x="2593209" y="1810137"/>
          <a:ext cx="2354764" cy="1412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Verhandlungen mit Niederlanden und Norwegen zur Ausweitung der Förderung von Gas </a:t>
          </a:r>
          <a:endParaRPr lang="en-US" sz="1300" kern="1200"/>
        </a:p>
      </dsp:txBody>
      <dsp:txXfrm>
        <a:off x="2593209" y="1810137"/>
        <a:ext cx="2354764" cy="1412858"/>
      </dsp:txXfrm>
    </dsp:sp>
    <dsp:sp modelId="{5FCE5E46-ED92-41EB-A3AB-785819C89249}">
      <dsp:nvSpPr>
        <dsp:cNvPr id="0" name=""/>
        <dsp:cNvSpPr/>
      </dsp:nvSpPr>
      <dsp:spPr>
        <a:xfrm>
          <a:off x="5183450" y="1810137"/>
          <a:ext cx="2354764" cy="141285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Abzug deutscher Firmen: weitere Isolation Russlands (wegen Krimkrise): nur noch 3651 Firmen mit deutschem Kapital im flächenmäßig größten Land der Erde tätig (Stand 2021) </a:t>
          </a:r>
          <a:endParaRPr lang="en-US" sz="1300" kern="1200"/>
        </a:p>
      </dsp:txBody>
      <dsp:txXfrm>
        <a:off x="5183450" y="1810137"/>
        <a:ext cx="2354764" cy="1412858"/>
      </dsp:txXfrm>
    </dsp:sp>
    <dsp:sp modelId="{A9CD63F5-C8DC-4ED7-984B-ABDCF920356C}">
      <dsp:nvSpPr>
        <dsp:cNvPr id="0" name=""/>
        <dsp:cNvSpPr/>
      </dsp:nvSpPr>
      <dsp:spPr>
        <a:xfrm>
          <a:off x="7773692" y="1810137"/>
          <a:ext cx="2354764" cy="14128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Folge: Russland orientiert sich nach China: wirtschaftlicher Gewinner des Krieges</a:t>
          </a:r>
          <a:endParaRPr lang="en-US" sz="1300" kern="1200"/>
        </a:p>
      </dsp:txBody>
      <dsp:txXfrm>
        <a:off x="7773692" y="1810137"/>
        <a:ext cx="2354764" cy="14128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8" name="Title 1"/>
          <p:cNvSpPr>
            <a:spLocks noGrp="1"/>
          </p:cNvSpPr>
          <p:nvPr>
            <p:ph type="title"/>
          </p:nvPr>
        </p:nvSpPr>
        <p:spPr>
          <a:xfrm>
            <a:off x="685801" y="609600"/>
            <a:ext cx="10131425" cy="1456267"/>
          </a:xfrm>
        </p:spPr>
        <p:txBody>
          <a:bodyPr/>
          <a:lstStyle/>
          <a:p>
            <a:r>
              <a:rPr lang="de-DE"/>
              <a:t>Mastertitelformat bearbeiten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de-DE"/>
              <a:t>Mastertitelformat bearbeiten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rgbClr val="00B0F0"/>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zeit.de/news/2022-03/02/deutsche-wirtschaft-in-russland-befuerchtet-krise?utm_referrer=https%3A%2F%2Fwww.google.com%2Fhttps://www.tagesschau.de/newsticker/liveblog-ukraine-krieg-mittwoch-101.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dw.com/de/ukraine-krise-wirtschaft-geht-in-deckung/av-60876828" TargetMode="External"/><Relationship Id="rId5" Type="http://schemas.openxmlformats.org/officeDocument/2006/relationships/hyperlink" Target="https://www.faz.net/aktuell/wirtschaft/ukraine-krise-wie-wirtschaft-und-nachbarlaender-betroffen-sind-17784071.html" TargetMode="External"/><Relationship Id="rId4" Type="http://schemas.openxmlformats.org/officeDocument/2006/relationships/hyperlink" Target="https://www.tagesschau.de/wirtschaft/weltwirtschaft/ukraine-krieg-konjunkturelle-auswirkungen-101.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zdfheute-stories-scroll.zdf.de/russland-ukraine-konflikt-zeitstrahl/index.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877FB9A-7BA7-40E9-90D2-FC8FED8939D2}"/>
              </a:ext>
            </a:extLst>
          </p:cNvPr>
          <p:cNvPicPr>
            <a:picLocks noChangeAspect="1"/>
          </p:cNvPicPr>
          <p:nvPr/>
        </p:nvPicPr>
        <p:blipFill rotWithShape="1">
          <a:blip r:embed="rId3"/>
          <a:srcRect t="22057" b="21693"/>
          <a:stretch/>
        </p:blipFill>
        <p:spPr>
          <a:xfrm>
            <a:off x="20" y="10"/>
            <a:ext cx="12191980" cy="6857990"/>
          </a:xfrm>
          <a:prstGeom prst="rect">
            <a:avLst/>
          </a:prstGeom>
        </p:spPr>
      </p:pic>
      <p:pic>
        <p:nvPicPr>
          <p:cNvPr id="9" name="Picture 8">
            <a:extLst>
              <a:ext uri="{FF2B5EF4-FFF2-40B4-BE49-F238E27FC236}">
                <a16:creationId xmlns:a16="http://schemas.microsoft.com/office/drawing/2014/main" id="{F28C5E77-0080-4457-B42A-3E5420A7C8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DE6F2CF7-0423-4CC7-90FD-1FEBA0CA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el 1">
            <a:extLst>
              <a:ext uri="{FF2B5EF4-FFF2-40B4-BE49-F238E27FC236}">
                <a16:creationId xmlns:a16="http://schemas.microsoft.com/office/drawing/2014/main" id="{38B61638-4D80-4D8E-936A-CE3F3102C88B}"/>
              </a:ext>
            </a:extLst>
          </p:cNvPr>
          <p:cNvSpPr>
            <a:spLocks noGrp="1"/>
          </p:cNvSpPr>
          <p:nvPr>
            <p:ph type="ctrTitle"/>
          </p:nvPr>
        </p:nvSpPr>
        <p:spPr>
          <a:xfrm>
            <a:off x="1922991" y="2298700"/>
            <a:ext cx="8347076" cy="1595952"/>
          </a:xfrm>
        </p:spPr>
        <p:txBody>
          <a:bodyPr>
            <a:normAutofit/>
          </a:bodyPr>
          <a:lstStyle/>
          <a:p>
            <a:pPr algn="ctr"/>
            <a:r>
              <a:rPr lang="de-DE" dirty="0"/>
              <a:t>Der Ukrainekrieg  und die Wirtschaft</a:t>
            </a:r>
            <a:endParaRPr lang="de-DE"/>
          </a:p>
        </p:txBody>
      </p:sp>
      <p:sp>
        <p:nvSpPr>
          <p:cNvPr id="3" name="Untertitel 2">
            <a:extLst>
              <a:ext uri="{FF2B5EF4-FFF2-40B4-BE49-F238E27FC236}">
                <a16:creationId xmlns:a16="http://schemas.microsoft.com/office/drawing/2014/main" id="{B39AEC11-F7BC-4237-BCD6-D0288B57EAEB}"/>
              </a:ext>
            </a:extLst>
          </p:cNvPr>
          <p:cNvSpPr>
            <a:spLocks noGrp="1"/>
          </p:cNvSpPr>
          <p:nvPr>
            <p:ph type="subTitle" idx="1"/>
          </p:nvPr>
        </p:nvSpPr>
        <p:spPr>
          <a:xfrm>
            <a:off x="1918758" y="3894653"/>
            <a:ext cx="8355542" cy="664647"/>
          </a:xfrm>
        </p:spPr>
        <p:txBody>
          <a:bodyPr>
            <a:normAutofit/>
          </a:bodyPr>
          <a:lstStyle/>
          <a:p>
            <a:pPr algn="ctr"/>
            <a:r>
              <a:rPr lang="de-DE"/>
              <a:t>SM</a:t>
            </a:r>
          </a:p>
        </p:txBody>
      </p:sp>
    </p:spTree>
    <p:extLst>
      <p:ext uri="{BB962C8B-B14F-4D97-AF65-F5344CB8AC3E}">
        <p14:creationId xmlns:p14="http://schemas.microsoft.com/office/powerpoint/2010/main" val="8230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B7FE7-C00C-4EF8-8A27-265840CD8C68}"/>
              </a:ext>
            </a:extLst>
          </p:cNvPr>
          <p:cNvSpPr>
            <a:spLocks noGrp="1"/>
          </p:cNvSpPr>
          <p:nvPr>
            <p:ph type="title"/>
          </p:nvPr>
        </p:nvSpPr>
        <p:spPr>
          <a:xfrm>
            <a:off x="685801" y="609600"/>
            <a:ext cx="10131425" cy="1456267"/>
          </a:xfrm>
        </p:spPr>
        <p:txBody>
          <a:bodyPr>
            <a:normAutofit/>
          </a:bodyPr>
          <a:lstStyle/>
          <a:p>
            <a:r>
              <a:rPr lang="de-DE" dirty="0"/>
              <a:t>Wirtschaftssanktionen</a:t>
            </a:r>
          </a:p>
        </p:txBody>
      </p:sp>
      <p:graphicFrame>
        <p:nvGraphicFramePr>
          <p:cNvPr id="6" name="Inhaltsplatzhalter 3">
            <a:extLst>
              <a:ext uri="{FF2B5EF4-FFF2-40B4-BE49-F238E27FC236}">
                <a16:creationId xmlns:a16="http://schemas.microsoft.com/office/drawing/2014/main" id="{A2B5A21C-D16E-440F-977D-5D0DD0F1CD71}"/>
              </a:ext>
            </a:extLst>
          </p:cNvPr>
          <p:cNvGraphicFramePr>
            <a:graphicFrameLocks noGrp="1"/>
          </p:cNvGraphicFramePr>
          <p:nvPr>
            <p:ph idx="1"/>
            <p:extLst>
              <p:ext uri="{D42A27DB-BD31-4B8C-83A1-F6EECF244321}">
                <p14:modId xmlns:p14="http://schemas.microsoft.com/office/powerpoint/2010/main" val="2853199629"/>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08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el 1">
            <a:extLst>
              <a:ext uri="{FF2B5EF4-FFF2-40B4-BE49-F238E27FC236}">
                <a16:creationId xmlns:a16="http://schemas.microsoft.com/office/drawing/2014/main" id="{E8F86662-EB91-4621-834F-E1A446975684}"/>
              </a:ext>
            </a:extLst>
          </p:cNvPr>
          <p:cNvSpPr>
            <a:spLocks noGrp="1"/>
          </p:cNvSpPr>
          <p:nvPr>
            <p:ph type="title"/>
          </p:nvPr>
        </p:nvSpPr>
        <p:spPr>
          <a:xfrm>
            <a:off x="1030288" y="609600"/>
            <a:ext cx="10131425" cy="1110343"/>
          </a:xfrm>
        </p:spPr>
        <p:txBody>
          <a:bodyPr>
            <a:normAutofit/>
          </a:bodyPr>
          <a:lstStyle/>
          <a:p>
            <a:pPr algn="ctr"/>
            <a:r>
              <a:rPr lang="de-DE" dirty="0">
                <a:solidFill>
                  <a:schemeClr val="bg1"/>
                </a:solidFill>
              </a:rPr>
              <a:t>Weshalb dennoch </a:t>
            </a:r>
            <a:r>
              <a:rPr lang="de-DE" dirty="0" err="1">
                <a:solidFill>
                  <a:schemeClr val="bg1"/>
                </a:solidFill>
              </a:rPr>
              <a:t>WirtschaftsSanktionen</a:t>
            </a:r>
            <a:r>
              <a:rPr lang="de-DE" dirty="0">
                <a:solidFill>
                  <a:schemeClr val="bg1"/>
                </a:solidFill>
              </a:rPr>
              <a:t>?</a:t>
            </a:r>
          </a:p>
        </p:txBody>
      </p:sp>
      <p:sp>
        <p:nvSpPr>
          <p:cNvPr id="3" name="Inhaltsplatzhalter 2">
            <a:extLst>
              <a:ext uri="{FF2B5EF4-FFF2-40B4-BE49-F238E27FC236}">
                <a16:creationId xmlns:a16="http://schemas.microsoft.com/office/drawing/2014/main" id="{BF8A993D-E114-4B55-B590-1AAB0DE081E0}"/>
              </a:ext>
            </a:extLst>
          </p:cNvPr>
          <p:cNvSpPr>
            <a:spLocks noGrp="1"/>
          </p:cNvSpPr>
          <p:nvPr>
            <p:ph idx="1"/>
          </p:nvPr>
        </p:nvSpPr>
        <p:spPr>
          <a:xfrm>
            <a:off x="685801" y="2592572"/>
            <a:ext cx="10820400" cy="3198627"/>
          </a:xfrm>
        </p:spPr>
        <p:txBody>
          <a:bodyPr>
            <a:normAutofit/>
          </a:bodyPr>
          <a:lstStyle/>
          <a:p>
            <a:r>
              <a:rPr lang="de-DE" sz="1700">
                <a:latin typeface="Arial" panose="020B0604020202020204" pitchFamily="34" charset="0"/>
                <a:cs typeface="Arial" panose="020B0604020202020204" pitchFamily="34" charset="0"/>
              </a:rPr>
              <a:t>Russland insgesamt wirtschaftlich unbedeutend</a:t>
            </a:r>
          </a:p>
          <a:p>
            <a:r>
              <a:rPr lang="de-DE" sz="1700">
                <a:latin typeface="Arial" panose="020B0604020202020204" pitchFamily="34" charset="0"/>
                <a:cs typeface="Arial" panose="020B0604020202020204" pitchFamily="34" charset="0"/>
              </a:rPr>
              <a:t>seit der Krim-Krise haben sich deutsche Firmen immer mehr aus Russland zurückgezogen</a:t>
            </a:r>
          </a:p>
          <a:p>
            <a:r>
              <a:rPr lang="de-DE" sz="1700">
                <a:latin typeface="Arial" panose="020B0604020202020204" pitchFamily="34" charset="0"/>
                <a:cs typeface="Arial" panose="020B0604020202020204" pitchFamily="34" charset="0"/>
              </a:rPr>
              <a:t>wenig Direktinvestitionen</a:t>
            </a:r>
          </a:p>
          <a:p>
            <a:r>
              <a:rPr lang="de-DE" sz="1700">
                <a:latin typeface="Arial" panose="020B0604020202020204" pitchFamily="34" charset="0"/>
                <a:cs typeface="Arial" panose="020B0604020202020204" pitchFamily="34" charset="0"/>
              </a:rPr>
              <a:t>Exporte aus Deutschland nach Russland niedrig</a:t>
            </a:r>
          </a:p>
          <a:p>
            <a:endParaRPr lang="de-DE" sz="1700">
              <a:latin typeface="Arial" panose="020B0604020202020204" pitchFamily="34" charset="0"/>
              <a:cs typeface="Arial" panose="020B0604020202020204" pitchFamily="34" charset="0"/>
            </a:endParaRPr>
          </a:p>
          <a:p>
            <a:pPr marL="0" indent="0">
              <a:buNone/>
            </a:pPr>
            <a:r>
              <a:rPr lang="de-DE" sz="1700">
                <a:latin typeface="Arial" panose="020B0604020202020204" pitchFamily="34" charset="0"/>
                <a:cs typeface="Arial" panose="020B0604020202020204" pitchFamily="34" charset="0"/>
              </a:rPr>
              <a:t>Moritz Kraemer, Chefvolkswirt der Landesbank Baden-Württemberg:</a:t>
            </a:r>
          </a:p>
          <a:p>
            <a:pPr marL="0" indent="0">
              <a:buNone/>
            </a:pPr>
            <a:r>
              <a:rPr lang="de-DE" sz="1700">
                <a:latin typeface="Arial" panose="020B0604020202020204" pitchFamily="34" charset="0"/>
                <a:cs typeface="Arial" panose="020B0604020202020204" pitchFamily="34" charset="0"/>
              </a:rPr>
              <a:t> "Sollte sich China Taiwan kriegerisch einverleiben, würde das die Weltwirtschaft in eine tiefe Krise stürzen, auch weil Taiwan einen enormen Weltmarktanteil bei der Herstellung von Halbleitern hat. Die zurückhaltenden Sanktionen gegen Russland dürften Chinas Wunsch nach Annexion Taiwans nicht gerade reduzieren."</a:t>
            </a:r>
          </a:p>
        </p:txBody>
      </p:sp>
    </p:spTree>
    <p:extLst>
      <p:ext uri="{BB962C8B-B14F-4D97-AF65-F5344CB8AC3E}">
        <p14:creationId xmlns:p14="http://schemas.microsoft.com/office/powerpoint/2010/main" val="370547273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86662-EB91-4621-834F-E1A446975684}"/>
              </a:ext>
            </a:extLst>
          </p:cNvPr>
          <p:cNvSpPr>
            <a:spLocks noGrp="1"/>
          </p:cNvSpPr>
          <p:nvPr>
            <p:ph type="title"/>
          </p:nvPr>
        </p:nvSpPr>
        <p:spPr>
          <a:xfrm>
            <a:off x="685801" y="609600"/>
            <a:ext cx="10131425" cy="1456267"/>
          </a:xfrm>
        </p:spPr>
        <p:txBody>
          <a:bodyPr>
            <a:normAutofit/>
          </a:bodyPr>
          <a:lstStyle/>
          <a:p>
            <a:r>
              <a:rPr lang="de-DE" dirty="0"/>
              <a:t>Auswege</a:t>
            </a:r>
          </a:p>
        </p:txBody>
      </p:sp>
      <p:graphicFrame>
        <p:nvGraphicFramePr>
          <p:cNvPr id="5" name="Inhaltsplatzhalter 2">
            <a:extLst>
              <a:ext uri="{FF2B5EF4-FFF2-40B4-BE49-F238E27FC236}">
                <a16:creationId xmlns:a16="http://schemas.microsoft.com/office/drawing/2014/main" id="{1716FF6A-84A2-42D4-9680-5E182565FBC1}"/>
              </a:ext>
            </a:extLst>
          </p:cNvPr>
          <p:cNvGraphicFramePr>
            <a:graphicFrameLocks noGrp="1"/>
          </p:cNvGraphicFramePr>
          <p:nvPr>
            <p:ph idx="1"/>
            <p:extLst>
              <p:ext uri="{D42A27DB-BD31-4B8C-83A1-F6EECF244321}">
                <p14:modId xmlns:p14="http://schemas.microsoft.com/office/powerpoint/2010/main" val="1625803853"/>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91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7ADC2-F6D3-4FAB-85BA-91111B5E6238}"/>
              </a:ext>
            </a:extLst>
          </p:cNvPr>
          <p:cNvSpPr>
            <a:spLocks noGrp="1"/>
          </p:cNvSpPr>
          <p:nvPr>
            <p:ph type="title"/>
          </p:nvPr>
        </p:nvSpPr>
        <p:spPr>
          <a:xfrm>
            <a:off x="4955458" y="639097"/>
            <a:ext cx="6593075" cy="1612490"/>
          </a:xfrm>
        </p:spPr>
        <p:txBody>
          <a:bodyPr>
            <a:normAutofit/>
          </a:bodyPr>
          <a:lstStyle/>
          <a:p>
            <a:r>
              <a:rPr lang="de-DE" dirty="0"/>
              <a:t>Quellen</a:t>
            </a:r>
          </a:p>
        </p:txBody>
      </p:sp>
      <p:pic>
        <p:nvPicPr>
          <p:cNvPr id="5" name="Picture 4" descr="Stecknadeln in einer Karte">
            <a:extLst>
              <a:ext uri="{FF2B5EF4-FFF2-40B4-BE49-F238E27FC236}">
                <a16:creationId xmlns:a16="http://schemas.microsoft.com/office/drawing/2014/main" id="{0C72467B-8A83-416F-863D-67114A5A4F81}"/>
              </a:ext>
            </a:extLst>
          </p:cNvPr>
          <p:cNvPicPr>
            <a:picLocks noChangeAspect="1"/>
          </p:cNvPicPr>
          <p:nvPr/>
        </p:nvPicPr>
        <p:blipFill rotWithShape="1">
          <a:blip r:embed="rId3"/>
          <a:srcRect l="28377" r="26500" b="-2"/>
          <a:stretch/>
        </p:blipFill>
        <p:spPr>
          <a:xfrm>
            <a:off x="20" y="975"/>
            <a:ext cx="4635988" cy="6858000"/>
          </a:xfrm>
          <a:prstGeom prst="rect">
            <a:avLst/>
          </a:prstGeom>
        </p:spPr>
      </p:pic>
      <p:sp>
        <p:nvSpPr>
          <p:cNvPr id="3" name="Inhaltsplatzhalter 2">
            <a:extLst>
              <a:ext uri="{FF2B5EF4-FFF2-40B4-BE49-F238E27FC236}">
                <a16:creationId xmlns:a16="http://schemas.microsoft.com/office/drawing/2014/main" id="{746DF4BC-F5FF-48D4-B07D-AFE76CF190BB}"/>
              </a:ext>
            </a:extLst>
          </p:cNvPr>
          <p:cNvSpPr>
            <a:spLocks noGrp="1"/>
          </p:cNvSpPr>
          <p:nvPr>
            <p:ph idx="1"/>
          </p:nvPr>
        </p:nvSpPr>
        <p:spPr>
          <a:xfrm>
            <a:off x="4955458" y="2251587"/>
            <a:ext cx="6593075" cy="3972232"/>
          </a:xfrm>
        </p:spPr>
        <p:txBody>
          <a:bodyPr>
            <a:normAutofit lnSpcReduction="10000"/>
          </a:bodyPr>
          <a:lstStyle/>
          <a:p>
            <a:pPr marL="0" indent="0">
              <a:lnSpc>
                <a:spcPct val="90000"/>
              </a:lnSpc>
              <a:buNone/>
            </a:pPr>
            <a:r>
              <a:rPr lang="de-DE" sz="1300" dirty="0">
                <a:latin typeface="Arial" panose="020B0604020202020204" pitchFamily="34" charset="0"/>
                <a:cs typeface="Arial" panose="020B0604020202020204" pitchFamily="34" charset="0"/>
              </a:rPr>
              <a:t>Textquellen: </a:t>
            </a:r>
          </a:p>
          <a:p>
            <a:pPr>
              <a:lnSpc>
                <a:spcPct val="90000"/>
              </a:lnSpc>
            </a:pPr>
            <a:r>
              <a:rPr lang="de-DE" sz="13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https://www.tagesschau.de/wirtschaft/weltwirtschaft/ukraine-krieg-konjunkturelle-auswirkungen-101.html</a:t>
            </a:r>
            <a:endParaRPr lang="de-DE" sz="1300" dirty="0">
              <a:latin typeface="Arial" panose="020B0604020202020204" pitchFamily="34" charset="0"/>
              <a:cs typeface="Arial" panose="020B0604020202020204" pitchFamily="34" charset="0"/>
            </a:endParaRPr>
          </a:p>
          <a:p>
            <a:pPr>
              <a:lnSpc>
                <a:spcPct val="90000"/>
              </a:lnSpc>
            </a:pPr>
            <a:r>
              <a:rPr lang="de-DE" sz="13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https://www.faz.net/aktuell/wirtschaft/ukraine-krise-wie-wirtschaft-und-nachbarlaender-betroffen-sind-17784071.html</a:t>
            </a:r>
            <a:endParaRPr lang="de-DE" sz="1300" dirty="0">
              <a:latin typeface="Arial" panose="020B0604020202020204" pitchFamily="34" charset="0"/>
              <a:cs typeface="Arial" panose="020B0604020202020204" pitchFamily="34" charset="0"/>
            </a:endParaRPr>
          </a:p>
          <a:p>
            <a:pPr>
              <a:lnSpc>
                <a:spcPct val="90000"/>
              </a:lnSpc>
            </a:pPr>
            <a:r>
              <a:rPr lang="de-DE" sz="13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https://www.dw.com/de/ukraine-krise-wirtschaft-geht-in-deckung/av-60876828</a:t>
            </a:r>
            <a:endParaRPr lang="de-DE" sz="1300" dirty="0">
              <a:latin typeface="Arial" panose="020B0604020202020204" pitchFamily="34" charset="0"/>
              <a:cs typeface="Arial" panose="020B0604020202020204" pitchFamily="34" charset="0"/>
            </a:endParaRPr>
          </a:p>
          <a:p>
            <a:pPr>
              <a:lnSpc>
                <a:spcPct val="90000"/>
              </a:lnSpc>
            </a:pPr>
            <a:r>
              <a:rPr lang="de-DE" sz="13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https://www.zeit.de/news/2022-03/02/deutsche-wirtschaft-in-russland-befuerchtet-krise?utm_referrer=https%3A%2F%2Fwww.google.com%2F</a:t>
            </a:r>
          </a:p>
          <a:p>
            <a:pPr>
              <a:lnSpc>
                <a:spcPct val="90000"/>
              </a:lnSpc>
            </a:pPr>
            <a:r>
              <a:rPr lang="de-DE" sz="13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https://www.tagesschau.de/newsticker/liveblog-ukraine-krieg-mittwoch-101.html</a:t>
            </a:r>
            <a:endParaRPr lang="de-DE" sz="1300" dirty="0">
              <a:latin typeface="Arial" panose="020B0604020202020204" pitchFamily="34" charset="0"/>
              <a:cs typeface="Arial" panose="020B0604020202020204" pitchFamily="34" charset="0"/>
            </a:endParaRPr>
          </a:p>
          <a:p>
            <a:pPr>
              <a:lnSpc>
                <a:spcPct val="90000"/>
              </a:lnSpc>
            </a:pPr>
            <a:endParaRPr lang="de-DE" sz="1300" dirty="0">
              <a:latin typeface="Arial" panose="020B0604020202020204" pitchFamily="34" charset="0"/>
              <a:cs typeface="Arial" panose="020B0604020202020204" pitchFamily="34" charset="0"/>
            </a:endParaRPr>
          </a:p>
          <a:p>
            <a:pPr>
              <a:lnSpc>
                <a:spcPct val="90000"/>
              </a:lnSpc>
            </a:pPr>
            <a:endParaRPr lang="de-DE" sz="1300" dirty="0">
              <a:latin typeface="Arial" panose="020B0604020202020204" pitchFamily="34" charset="0"/>
              <a:cs typeface="Arial" panose="020B0604020202020204" pitchFamily="34" charset="0"/>
            </a:endParaRPr>
          </a:p>
          <a:p>
            <a:pPr marL="0" indent="0">
              <a:lnSpc>
                <a:spcPct val="90000"/>
              </a:lnSpc>
              <a:buNone/>
            </a:pPr>
            <a:r>
              <a:rPr lang="de-DE" sz="1300" dirty="0">
                <a:latin typeface="Arial" panose="020B0604020202020204" pitchFamily="34" charset="0"/>
                <a:cs typeface="Arial" panose="020B0604020202020204" pitchFamily="34" charset="0"/>
              </a:rPr>
              <a:t>Bildquellen:</a:t>
            </a:r>
          </a:p>
          <a:p>
            <a:pPr>
              <a:lnSpc>
                <a:spcPct val="90000"/>
              </a:lnSpc>
            </a:pPr>
            <a:r>
              <a:rPr lang="de-DE" sz="13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https://www.tagesschau.de/wirtschaft/weltwirtschaft/ukraine-krieg-konjunkturelle-auswirkungen-101.html</a:t>
            </a:r>
            <a:endParaRPr lang="de-DE" sz="1300" dirty="0">
              <a:latin typeface="Arial" panose="020B0604020202020204" pitchFamily="34" charset="0"/>
              <a:cs typeface="Arial" panose="020B0604020202020204" pitchFamily="34" charset="0"/>
            </a:endParaRPr>
          </a:p>
          <a:p>
            <a:pPr>
              <a:lnSpc>
                <a:spcPct val="90000"/>
              </a:lnSpc>
            </a:pPr>
            <a:r>
              <a:rPr lang="de-DE" sz="1300" dirty="0" err="1">
                <a:latin typeface="Arial" panose="020B0604020202020204" pitchFamily="34" charset="0"/>
                <a:cs typeface="Arial" panose="020B0604020202020204" pitchFamily="34" charset="0"/>
              </a:rPr>
              <a:t>Pixarbay</a:t>
            </a:r>
            <a:r>
              <a:rPr lang="de-DE" sz="1300" dirty="0">
                <a:latin typeface="Arial" panose="020B0604020202020204" pitchFamily="34" charset="0"/>
                <a:cs typeface="Arial" panose="020B0604020202020204" pitchFamily="34" charset="0"/>
              </a:rPr>
              <a:t>/freie Fotos</a:t>
            </a:r>
          </a:p>
        </p:txBody>
      </p:sp>
    </p:spTree>
    <p:extLst>
      <p:ext uri="{BB962C8B-B14F-4D97-AF65-F5344CB8AC3E}">
        <p14:creationId xmlns:p14="http://schemas.microsoft.com/office/powerpoint/2010/main" val="399794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2A59E93-AF94-43F9-9187-7B0D1AAAA08E}"/>
              </a:ext>
            </a:extLst>
          </p:cNvPr>
          <p:cNvSpPr>
            <a:spLocks noGrp="1"/>
          </p:cNvSpPr>
          <p:nvPr>
            <p:ph idx="1"/>
          </p:nvPr>
        </p:nvSpPr>
        <p:spPr>
          <a:xfrm>
            <a:off x="685801" y="2243892"/>
            <a:ext cx="10820400" cy="3547308"/>
          </a:xfrm>
        </p:spPr>
        <p:txBody>
          <a:bodyPr anchor="t">
            <a:normAutofit/>
          </a:bodyPr>
          <a:lstStyle/>
          <a:p>
            <a:pPr marL="0" indent="0">
              <a:buNone/>
            </a:pPr>
            <a:r>
              <a:rPr lang="de-DE" sz="4800" dirty="0">
                <a:latin typeface="Arial" panose="020B0604020202020204" pitchFamily="34" charset="0"/>
                <a:cs typeface="Arial" panose="020B0604020202020204" pitchFamily="34" charset="0"/>
              </a:rPr>
              <a:t>Viele Dank für die Aufmerksamkeit!</a:t>
            </a:r>
          </a:p>
        </p:txBody>
      </p:sp>
    </p:spTree>
    <p:extLst>
      <p:ext uri="{BB962C8B-B14F-4D97-AF65-F5344CB8AC3E}">
        <p14:creationId xmlns:p14="http://schemas.microsoft.com/office/powerpoint/2010/main" val="210206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2FE9EF-CEF9-4B14-8007-A407BB8259E3}"/>
              </a:ext>
            </a:extLst>
          </p:cNvPr>
          <p:cNvSpPr>
            <a:spLocks noGrp="1"/>
          </p:cNvSpPr>
          <p:nvPr>
            <p:ph type="title"/>
          </p:nvPr>
        </p:nvSpPr>
        <p:spPr>
          <a:xfrm>
            <a:off x="685801" y="533400"/>
            <a:ext cx="10820400" cy="1177092"/>
          </a:xfrm>
        </p:spPr>
        <p:txBody>
          <a:bodyPr anchor="b">
            <a:normAutofit/>
          </a:bodyPr>
          <a:lstStyle/>
          <a:p>
            <a:pPr algn="ctr"/>
            <a:r>
              <a:rPr lang="de-DE" sz="4400" dirty="0"/>
              <a:t>Inhalt</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0AC01D5-602E-4EC6-9EB0-B35185BFFCD0}"/>
              </a:ext>
            </a:extLst>
          </p:cNvPr>
          <p:cNvSpPr>
            <a:spLocks noGrp="1"/>
          </p:cNvSpPr>
          <p:nvPr>
            <p:ph idx="1"/>
          </p:nvPr>
        </p:nvSpPr>
        <p:spPr>
          <a:xfrm>
            <a:off x="685801" y="2243891"/>
            <a:ext cx="10820400" cy="4423607"/>
          </a:xfrm>
        </p:spPr>
        <p:txBody>
          <a:bodyPr anchor="t">
            <a:normAutofit/>
          </a:bodyPr>
          <a:lstStyle/>
          <a:p>
            <a:pPr>
              <a:lnSpc>
                <a:spcPct val="90000"/>
              </a:lnSpc>
            </a:pPr>
            <a:r>
              <a:rPr lang="de-DE" sz="2200" dirty="0">
                <a:latin typeface="Arial" panose="020B0604020202020204" pitchFamily="34" charset="0"/>
                <a:cs typeface="Arial" panose="020B0604020202020204" pitchFamily="34" charset="0"/>
              </a:rPr>
              <a:t>Großangriff auf die Ukraine</a:t>
            </a:r>
          </a:p>
          <a:p>
            <a:pPr>
              <a:lnSpc>
                <a:spcPct val="90000"/>
              </a:lnSpc>
            </a:pPr>
            <a:r>
              <a:rPr lang="de-DE" sz="2200" dirty="0">
                <a:latin typeface="Arial" panose="020B0604020202020204" pitchFamily="34" charset="0"/>
                <a:cs typeface="Arial" panose="020B0604020202020204" pitchFamily="34" charset="0"/>
              </a:rPr>
              <a:t>Russlands Wirtschaft</a:t>
            </a:r>
          </a:p>
          <a:p>
            <a:pPr>
              <a:lnSpc>
                <a:spcPct val="90000"/>
              </a:lnSpc>
            </a:pPr>
            <a:r>
              <a:rPr lang="de-DE" sz="2200" dirty="0">
                <a:latin typeface="Arial" panose="020B0604020202020204" pitchFamily="34" charset="0"/>
                <a:cs typeface="Arial" panose="020B0604020202020204" pitchFamily="34" charset="0"/>
              </a:rPr>
              <a:t>Länder mit der höchsten Erdgasförderung</a:t>
            </a:r>
          </a:p>
          <a:p>
            <a:pPr>
              <a:lnSpc>
                <a:spcPct val="90000"/>
              </a:lnSpc>
            </a:pPr>
            <a:r>
              <a:rPr lang="de-DE" sz="2200" dirty="0">
                <a:latin typeface="Arial" panose="020B0604020202020204" pitchFamily="34" charset="0"/>
                <a:cs typeface="Arial" panose="020B0604020202020204" pitchFamily="34" charset="0"/>
              </a:rPr>
              <a:t>EU und das Gas</a:t>
            </a:r>
          </a:p>
          <a:p>
            <a:pPr>
              <a:lnSpc>
                <a:spcPct val="90000"/>
              </a:lnSpc>
            </a:pPr>
            <a:r>
              <a:rPr lang="de-DE" sz="2200" dirty="0">
                <a:latin typeface="Arial" panose="020B0604020202020204" pitchFamily="34" charset="0"/>
                <a:cs typeface="Arial" panose="020B0604020202020204" pitchFamily="34" charset="0"/>
              </a:rPr>
              <a:t>Verletzlichkeit des Wirtschaftssystems – Folgen</a:t>
            </a:r>
          </a:p>
          <a:p>
            <a:pPr>
              <a:lnSpc>
                <a:spcPct val="90000"/>
              </a:lnSpc>
            </a:pPr>
            <a:r>
              <a:rPr lang="de-DE" sz="2200" dirty="0">
                <a:latin typeface="Arial" panose="020B0604020202020204" pitchFamily="34" charset="0"/>
                <a:cs typeface="Arial" panose="020B0604020202020204" pitchFamily="34" charset="0"/>
              </a:rPr>
              <a:t>Wirtschaftssanktionen</a:t>
            </a:r>
          </a:p>
          <a:p>
            <a:pPr>
              <a:lnSpc>
                <a:spcPct val="90000"/>
              </a:lnSpc>
            </a:pPr>
            <a:r>
              <a:rPr lang="de-DE" sz="2200" dirty="0">
                <a:latin typeface="Arial" panose="020B0604020202020204" pitchFamily="34" charset="0"/>
                <a:cs typeface="Arial" panose="020B0604020202020204" pitchFamily="34" charset="0"/>
              </a:rPr>
              <a:t>Weshalb dennoch Wirtschaftssanktionen?</a:t>
            </a:r>
          </a:p>
          <a:p>
            <a:pPr>
              <a:lnSpc>
                <a:spcPct val="90000"/>
              </a:lnSpc>
            </a:pPr>
            <a:r>
              <a:rPr lang="de-DE" sz="2200" dirty="0">
                <a:latin typeface="Arial" panose="020B0604020202020204" pitchFamily="34" charset="0"/>
                <a:cs typeface="Arial" panose="020B0604020202020204" pitchFamily="34" charset="0"/>
              </a:rPr>
              <a:t>Auswege</a:t>
            </a:r>
          </a:p>
          <a:p>
            <a:pPr>
              <a:lnSpc>
                <a:spcPct val="90000"/>
              </a:lnSpc>
            </a:pPr>
            <a:r>
              <a:rPr lang="de-DE" sz="2200" dirty="0">
                <a:latin typeface="Arial" panose="020B0604020202020204" pitchFamily="34" charset="0"/>
                <a:cs typeface="Arial" panose="020B0604020202020204" pitchFamily="34" charset="0"/>
              </a:rPr>
              <a:t>Quellen</a:t>
            </a:r>
          </a:p>
          <a:p>
            <a:pPr>
              <a:lnSpc>
                <a:spcPct val="90000"/>
              </a:lnSpc>
            </a:pPr>
            <a:r>
              <a:rPr lang="de-DE" sz="2200" dirty="0">
                <a:latin typeface="Arial" panose="020B0604020202020204" pitchFamily="34" charset="0"/>
                <a:cs typeface="Arial" panose="020B0604020202020204" pitchFamily="34" charset="0"/>
              </a:rPr>
              <a:t>Dank</a:t>
            </a:r>
          </a:p>
          <a:p>
            <a:pPr>
              <a:lnSpc>
                <a:spcPct val="90000"/>
              </a:lnSpc>
            </a:pPr>
            <a:endParaRPr lang="de-DE" sz="3200" dirty="0">
              <a:latin typeface="Arial" panose="020B0604020202020204" pitchFamily="34" charset="0"/>
              <a:cs typeface="Arial" panose="020B0604020202020204" pitchFamily="34" charset="0"/>
            </a:endParaRPr>
          </a:p>
          <a:p>
            <a:pPr>
              <a:lnSpc>
                <a:spcPct val="90000"/>
              </a:lnSpc>
            </a:pPr>
            <a:endParaRPr lang="de-DE" sz="1400" dirty="0"/>
          </a:p>
        </p:txBody>
      </p:sp>
    </p:spTree>
    <p:extLst>
      <p:ext uri="{BB962C8B-B14F-4D97-AF65-F5344CB8AC3E}">
        <p14:creationId xmlns:p14="http://schemas.microsoft.com/office/powerpoint/2010/main" val="117791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rgbClr val="002060"/>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3012A-EC0D-4393-B465-64F1C3CBE250}"/>
              </a:ext>
            </a:extLst>
          </p:cNvPr>
          <p:cNvSpPr>
            <a:spLocks noGrp="1"/>
          </p:cNvSpPr>
          <p:nvPr>
            <p:ph type="title"/>
          </p:nvPr>
        </p:nvSpPr>
        <p:spPr/>
        <p:txBody>
          <a:bodyPr>
            <a:normAutofit fontScale="90000"/>
          </a:bodyPr>
          <a:lstStyle/>
          <a:p>
            <a:r>
              <a:rPr lang="de-DE" b="0" i="0" dirty="0">
                <a:effectLst/>
                <a:latin typeface="ZDFType"/>
              </a:rPr>
              <a:t>„Dies ist ein </a:t>
            </a:r>
            <a:r>
              <a:rPr lang="de-DE" b="1" i="0" dirty="0">
                <a:effectLst/>
                <a:latin typeface="ZDFType"/>
              </a:rPr>
              <a:t>furchtbarer Tag für die Ukraine</a:t>
            </a:r>
            <a:r>
              <a:rPr lang="de-DE" b="0" i="0" dirty="0">
                <a:effectLst/>
                <a:latin typeface="ZDFType"/>
              </a:rPr>
              <a:t> und ein </a:t>
            </a:r>
            <a:r>
              <a:rPr lang="de-DE" b="1" i="0" dirty="0">
                <a:effectLst/>
                <a:latin typeface="ZDFType"/>
              </a:rPr>
              <a:t>dunkler Tag für Europa.“ </a:t>
            </a:r>
            <a:r>
              <a:rPr lang="de-DE" b="0" i="0" dirty="0">
                <a:effectLst/>
                <a:latin typeface="ZDFType"/>
              </a:rPr>
              <a:t>Olaf Scholz, Bundeskanzler (SPD)</a:t>
            </a:r>
            <a:endParaRPr lang="de-DE" dirty="0"/>
          </a:p>
        </p:txBody>
      </p:sp>
      <p:sp>
        <p:nvSpPr>
          <p:cNvPr id="3" name="Inhaltsplatzhalter 2">
            <a:extLst>
              <a:ext uri="{FF2B5EF4-FFF2-40B4-BE49-F238E27FC236}">
                <a16:creationId xmlns:a16="http://schemas.microsoft.com/office/drawing/2014/main" id="{3C353AFE-E46E-45B3-AC4E-02A8C25E93F9}"/>
              </a:ext>
            </a:extLst>
          </p:cNvPr>
          <p:cNvSpPr>
            <a:spLocks noGrp="1"/>
          </p:cNvSpPr>
          <p:nvPr>
            <p:ph idx="1"/>
          </p:nvPr>
        </p:nvSpPr>
        <p:spPr/>
        <p:txBody>
          <a:bodyPr/>
          <a:lstStyle/>
          <a:p>
            <a:endParaRPr lang="de-DE" dirty="0">
              <a:solidFill>
                <a:schemeClr val="bg1"/>
              </a:solidFill>
            </a:endParaRPr>
          </a:p>
        </p:txBody>
      </p:sp>
      <p:pic>
        <p:nvPicPr>
          <p:cNvPr id="5" name="Grafik 4">
            <a:extLst>
              <a:ext uri="{FF2B5EF4-FFF2-40B4-BE49-F238E27FC236}">
                <a16:creationId xmlns:a16="http://schemas.microsoft.com/office/drawing/2014/main" id="{2E496470-4DEC-46D4-81A7-242C27C352D2}"/>
              </a:ext>
            </a:extLst>
          </p:cNvPr>
          <p:cNvPicPr>
            <a:picLocks noChangeAspect="1"/>
          </p:cNvPicPr>
          <p:nvPr/>
        </p:nvPicPr>
        <p:blipFill>
          <a:blip r:embed="rId2"/>
          <a:stretch>
            <a:fillRect/>
          </a:stretch>
        </p:blipFill>
        <p:spPr>
          <a:xfrm>
            <a:off x="0" y="2142067"/>
            <a:ext cx="12192000" cy="5354889"/>
          </a:xfrm>
          <a:prstGeom prst="rect">
            <a:avLst/>
          </a:prstGeom>
        </p:spPr>
      </p:pic>
      <p:sp>
        <p:nvSpPr>
          <p:cNvPr id="7" name="Textfeld 6">
            <a:extLst>
              <a:ext uri="{FF2B5EF4-FFF2-40B4-BE49-F238E27FC236}">
                <a16:creationId xmlns:a16="http://schemas.microsoft.com/office/drawing/2014/main" id="{49E52139-BA90-41D2-B32D-E9CA75931193}"/>
              </a:ext>
            </a:extLst>
          </p:cNvPr>
          <p:cNvSpPr txBox="1"/>
          <p:nvPr/>
        </p:nvSpPr>
        <p:spPr>
          <a:xfrm>
            <a:off x="0" y="6211669"/>
            <a:ext cx="6177914" cy="646331"/>
          </a:xfrm>
          <a:prstGeom prst="rect">
            <a:avLst/>
          </a:prstGeom>
          <a:noFill/>
        </p:spPr>
        <p:txBody>
          <a:bodyPr wrap="square">
            <a:spAutoFit/>
          </a:bodyPr>
          <a:lstStyle/>
          <a:p>
            <a:r>
              <a:rPr lang="de-DE" dirty="0">
                <a:solidFill>
                  <a:schemeClr val="bg1"/>
                </a:solidFill>
                <a:hlinkClick r:id="rId3"/>
              </a:rPr>
              <a:t>https://zdfheute-stories-scroll.zdf.de/russland-ukraine-konflikt-zeitstrahl/index.html</a:t>
            </a:r>
            <a:endParaRPr lang="de-DE" dirty="0">
              <a:solidFill>
                <a:schemeClr val="bg1"/>
              </a:solidFill>
            </a:endParaRPr>
          </a:p>
        </p:txBody>
      </p:sp>
      <p:sp>
        <p:nvSpPr>
          <p:cNvPr id="9" name="Textfeld 8">
            <a:extLst>
              <a:ext uri="{FF2B5EF4-FFF2-40B4-BE49-F238E27FC236}">
                <a16:creationId xmlns:a16="http://schemas.microsoft.com/office/drawing/2014/main" id="{89C98CFB-B0EB-49BC-9255-4440D99AF7A7}"/>
              </a:ext>
            </a:extLst>
          </p:cNvPr>
          <p:cNvSpPr txBox="1"/>
          <p:nvPr/>
        </p:nvSpPr>
        <p:spPr>
          <a:xfrm>
            <a:off x="3014804" y="3424969"/>
            <a:ext cx="6120142" cy="646331"/>
          </a:xfrm>
          <a:prstGeom prst="rect">
            <a:avLst/>
          </a:prstGeom>
          <a:noFill/>
        </p:spPr>
        <p:txBody>
          <a:bodyPr wrap="square">
            <a:spAutoFit/>
          </a:bodyPr>
          <a:lstStyle/>
          <a:p>
            <a:r>
              <a:rPr lang="de-DE" dirty="0">
                <a:solidFill>
                  <a:schemeClr val="bg1"/>
                </a:solidFill>
              </a:rPr>
              <a:t>https://zdfheute-stories-scroll.zdf.de/russland-ukraine-konflikt-zeitstrahl/index.html</a:t>
            </a:r>
          </a:p>
        </p:txBody>
      </p:sp>
    </p:spTree>
    <p:extLst>
      <p:ext uri="{BB962C8B-B14F-4D97-AF65-F5344CB8AC3E}">
        <p14:creationId xmlns:p14="http://schemas.microsoft.com/office/powerpoint/2010/main" val="296266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erson, die einen Globus hält">
            <a:extLst>
              <a:ext uri="{FF2B5EF4-FFF2-40B4-BE49-F238E27FC236}">
                <a16:creationId xmlns:a16="http://schemas.microsoft.com/office/drawing/2014/main" id="{6AF7F90C-4773-45A7-8C99-EA76110108C8}"/>
              </a:ext>
            </a:extLst>
          </p:cNvPr>
          <p:cNvPicPr>
            <a:picLocks noChangeAspect="1"/>
          </p:cNvPicPr>
          <p:nvPr/>
        </p:nvPicPr>
        <p:blipFill rotWithShape="1">
          <a:blip r:embed="rId2"/>
          <a:srcRect l="30055" r="29723"/>
          <a:stretch/>
        </p:blipFill>
        <p:spPr>
          <a:xfrm>
            <a:off x="20" y="975"/>
            <a:ext cx="4635988" cy="6858000"/>
          </a:xfrm>
          <a:prstGeom prst="rect">
            <a:avLst/>
          </a:prstGeom>
        </p:spPr>
      </p:pic>
      <p:sp>
        <p:nvSpPr>
          <p:cNvPr id="3" name="Inhaltsplatzhalter 2">
            <a:extLst>
              <a:ext uri="{FF2B5EF4-FFF2-40B4-BE49-F238E27FC236}">
                <a16:creationId xmlns:a16="http://schemas.microsoft.com/office/drawing/2014/main" id="{5FB8A9CB-469D-4B11-95C8-F7F53DCCE1DE}"/>
              </a:ext>
            </a:extLst>
          </p:cNvPr>
          <p:cNvSpPr>
            <a:spLocks noGrp="1"/>
          </p:cNvSpPr>
          <p:nvPr>
            <p:ph idx="1"/>
          </p:nvPr>
        </p:nvSpPr>
        <p:spPr>
          <a:xfrm>
            <a:off x="4955458" y="2251587"/>
            <a:ext cx="6593075" cy="3972232"/>
          </a:xfrm>
        </p:spPr>
        <p:txBody>
          <a:bodyPr>
            <a:normAutofit/>
          </a:bodyPr>
          <a:lstStyle/>
          <a:p>
            <a:pPr marL="0" indent="0">
              <a:buNone/>
            </a:pPr>
            <a:r>
              <a:rPr lang="de-DE" b="0" i="0">
                <a:effectLst/>
                <a:latin typeface="Arial" panose="020B0604020202020204" pitchFamily="34" charset="0"/>
                <a:cs typeface="Arial" panose="020B0604020202020204" pitchFamily="34" charset="0"/>
              </a:rPr>
              <a:t>"Eine vollständige Isolation Russlands könnte auch den Rest der Welt ökonomisch schwer treffen. Jede Sanktion zum Schaden Russlands ist auch eine Sanktion, die dem Rest der Welt schadet", sagt Klaus-Jürgen Gern, Experte für internationale Entwicklungen im Konjunkturteam des Kiel Instituts für Weltwirtschaft (IfW) </a:t>
            </a: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34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B24FD-7FA1-47DD-A98E-FBF1574F949F}"/>
              </a:ext>
            </a:extLst>
          </p:cNvPr>
          <p:cNvSpPr>
            <a:spLocks noGrp="1"/>
          </p:cNvSpPr>
          <p:nvPr>
            <p:ph type="title"/>
          </p:nvPr>
        </p:nvSpPr>
        <p:spPr>
          <a:xfrm>
            <a:off x="685801" y="609600"/>
            <a:ext cx="10131425" cy="1456267"/>
          </a:xfrm>
        </p:spPr>
        <p:txBody>
          <a:bodyPr>
            <a:normAutofit/>
          </a:bodyPr>
          <a:lstStyle/>
          <a:p>
            <a:r>
              <a:rPr lang="de-DE" dirty="0"/>
              <a:t>Russlands Wirtschaft</a:t>
            </a:r>
          </a:p>
        </p:txBody>
      </p:sp>
      <p:graphicFrame>
        <p:nvGraphicFramePr>
          <p:cNvPr id="5" name="Inhaltsplatzhalter 2">
            <a:extLst>
              <a:ext uri="{FF2B5EF4-FFF2-40B4-BE49-F238E27FC236}">
                <a16:creationId xmlns:a16="http://schemas.microsoft.com/office/drawing/2014/main" id="{DC8DB51A-D743-4AF1-99A4-2AD3A224D551}"/>
              </a:ext>
            </a:extLst>
          </p:cNvPr>
          <p:cNvGraphicFramePr>
            <a:graphicFrameLocks noGrp="1"/>
          </p:cNvGraphicFramePr>
          <p:nvPr>
            <p:ph idx="1"/>
            <p:extLst>
              <p:ext uri="{D42A27DB-BD31-4B8C-83A1-F6EECF244321}">
                <p14:modId xmlns:p14="http://schemas.microsoft.com/office/powerpoint/2010/main" val="2732146666"/>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98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B7FE7-C00C-4EF8-8A27-265840CD8C68}"/>
              </a:ext>
            </a:extLst>
          </p:cNvPr>
          <p:cNvSpPr>
            <a:spLocks noGrp="1"/>
          </p:cNvSpPr>
          <p:nvPr>
            <p:ph type="title"/>
          </p:nvPr>
        </p:nvSpPr>
        <p:spPr>
          <a:xfrm>
            <a:off x="685801" y="1358900"/>
            <a:ext cx="3771899" cy="1651000"/>
          </a:xfrm>
        </p:spPr>
        <p:txBody>
          <a:bodyPr anchor="b">
            <a:normAutofit/>
          </a:bodyPr>
          <a:lstStyle/>
          <a:p>
            <a:r>
              <a:rPr lang="de-DE" sz="2400"/>
              <a:t>Länder mit der höchsten Erdgasförderung</a:t>
            </a:r>
          </a:p>
        </p:txBody>
      </p:sp>
      <p:pic>
        <p:nvPicPr>
          <p:cNvPr id="6" name="Inhaltsplatzhalter 5">
            <a:extLst>
              <a:ext uri="{FF2B5EF4-FFF2-40B4-BE49-F238E27FC236}">
                <a16:creationId xmlns:a16="http://schemas.microsoft.com/office/drawing/2014/main" id="{B0FA99FD-2A22-4DEA-A1F8-142B73235C5F}"/>
              </a:ext>
            </a:extLst>
          </p:cNvPr>
          <p:cNvPicPr>
            <a:picLocks noGrp="1" noChangeAspect="1"/>
          </p:cNvPicPr>
          <p:nvPr>
            <p:ph idx="1"/>
          </p:nvPr>
        </p:nvPicPr>
        <p:blipFill>
          <a:blip r:embed="rId3"/>
          <a:stretch>
            <a:fillRect/>
          </a:stretch>
        </p:blipFill>
        <p:spPr>
          <a:xfrm>
            <a:off x="685800" y="3072527"/>
            <a:ext cx="3771900" cy="2656046"/>
          </a:xfrm>
          <a:prstGeom prst="rect">
            <a:avLst/>
          </a:prstGeom>
        </p:spPr>
      </p:pic>
      <p:pic>
        <p:nvPicPr>
          <p:cNvPr id="5" name="Inhaltsplatzhalter 4">
            <a:extLst>
              <a:ext uri="{FF2B5EF4-FFF2-40B4-BE49-F238E27FC236}">
                <a16:creationId xmlns:a16="http://schemas.microsoft.com/office/drawing/2014/main" id="{AD0973C0-8608-4D86-93B3-B3EC185EDB24}"/>
              </a:ext>
            </a:extLst>
          </p:cNvPr>
          <p:cNvPicPr>
            <a:picLocks noChangeAspect="1"/>
          </p:cNvPicPr>
          <p:nvPr/>
        </p:nvPicPr>
        <p:blipFill>
          <a:blip r:embed="rId4"/>
          <a:stretch>
            <a:fillRect/>
          </a:stretch>
        </p:blipFill>
        <p:spPr>
          <a:xfrm>
            <a:off x="4838700" y="1431583"/>
            <a:ext cx="5978527" cy="361700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826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B7FE7-C00C-4EF8-8A27-265840CD8C68}"/>
              </a:ext>
            </a:extLst>
          </p:cNvPr>
          <p:cNvSpPr>
            <a:spLocks noGrp="1"/>
          </p:cNvSpPr>
          <p:nvPr>
            <p:ph type="title"/>
          </p:nvPr>
        </p:nvSpPr>
        <p:spPr>
          <a:xfrm>
            <a:off x="825909" y="808055"/>
            <a:ext cx="3979205" cy="1453363"/>
          </a:xfrm>
        </p:spPr>
        <p:txBody>
          <a:bodyPr>
            <a:normAutofit/>
          </a:bodyPr>
          <a:lstStyle/>
          <a:p>
            <a:r>
              <a:rPr lang="de-DE" dirty="0"/>
              <a:t>EU und das Gas</a:t>
            </a:r>
          </a:p>
        </p:txBody>
      </p:sp>
      <p:pic>
        <p:nvPicPr>
          <p:cNvPr id="3" name="Grafik 2">
            <a:extLst>
              <a:ext uri="{FF2B5EF4-FFF2-40B4-BE49-F238E27FC236}">
                <a16:creationId xmlns:a16="http://schemas.microsoft.com/office/drawing/2014/main" id="{6B977C6F-6BCC-4A94-A0C1-D621F249E6D1}"/>
              </a:ext>
            </a:extLst>
          </p:cNvPr>
          <p:cNvPicPr>
            <a:picLocks noChangeAspect="1"/>
          </p:cNvPicPr>
          <p:nvPr/>
        </p:nvPicPr>
        <p:blipFill rotWithShape="1">
          <a:blip r:embed="rId3"/>
          <a:srcRect l="14470" r="12015" b="-2"/>
          <a:stretch/>
        </p:blipFill>
        <p:spPr>
          <a:xfrm>
            <a:off x="6828185" y="1977390"/>
            <a:ext cx="4319365" cy="39219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graphicFrame>
        <p:nvGraphicFramePr>
          <p:cNvPr id="6" name="Inhaltsplatzhalter 3">
            <a:extLst>
              <a:ext uri="{FF2B5EF4-FFF2-40B4-BE49-F238E27FC236}">
                <a16:creationId xmlns:a16="http://schemas.microsoft.com/office/drawing/2014/main" id="{D76BE5BD-8F5A-4B76-BED7-E6B8C9C1CBFC}"/>
              </a:ext>
            </a:extLst>
          </p:cNvPr>
          <p:cNvGraphicFramePr>
            <a:graphicFrameLocks noGrp="1"/>
          </p:cNvGraphicFramePr>
          <p:nvPr>
            <p:ph idx="1"/>
            <p:extLst>
              <p:ext uri="{D42A27DB-BD31-4B8C-83A1-F6EECF244321}">
                <p14:modId xmlns:p14="http://schemas.microsoft.com/office/powerpoint/2010/main" val="3398119899"/>
              </p:ext>
            </p:extLst>
          </p:nvPr>
        </p:nvGraphicFramePr>
        <p:xfrm>
          <a:off x="802178" y="1771650"/>
          <a:ext cx="5747212" cy="4914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397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5A3D86-2FD8-41B7-B935-3B8EEFEB8666}"/>
              </a:ext>
            </a:extLst>
          </p:cNvPr>
          <p:cNvSpPr>
            <a:spLocks noGrp="1"/>
          </p:cNvSpPr>
          <p:nvPr>
            <p:ph type="title"/>
          </p:nvPr>
        </p:nvSpPr>
        <p:spPr>
          <a:xfrm>
            <a:off x="685799" y="1150076"/>
            <a:ext cx="3659389" cy="4557849"/>
          </a:xfrm>
        </p:spPr>
        <p:txBody>
          <a:bodyPr>
            <a:normAutofit/>
          </a:bodyPr>
          <a:lstStyle/>
          <a:p>
            <a:pPr algn="r"/>
            <a:r>
              <a:rPr lang="de-DE" sz="2800" dirty="0"/>
              <a:t>Verletzlichkeit des Wirtschaftssystems - Folgen</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DB3B853-2DE3-4D56-A75D-85B3099DD896}"/>
              </a:ext>
            </a:extLst>
          </p:cNvPr>
          <p:cNvSpPr>
            <a:spLocks noGrp="1"/>
          </p:cNvSpPr>
          <p:nvPr>
            <p:ph idx="1"/>
          </p:nvPr>
        </p:nvSpPr>
        <p:spPr>
          <a:xfrm>
            <a:off x="4988658" y="1150076"/>
            <a:ext cx="6517543" cy="4557849"/>
          </a:xfrm>
        </p:spPr>
        <p:txBody>
          <a:bodyPr>
            <a:normAutofit/>
          </a:bodyPr>
          <a:lstStyle/>
          <a:p>
            <a:pPr marL="0" indent="0">
              <a:buNone/>
            </a:pPr>
            <a:endParaRPr lang="de-DE" b="1" i="0" dirty="0">
              <a:effectLst/>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Rohstoffpreise steigen auf Rekordhöhen</a:t>
            </a:r>
          </a:p>
          <a:p>
            <a:r>
              <a:rPr lang="de-DE" dirty="0">
                <a:latin typeface="Arial" panose="020B0604020202020204" pitchFamily="34" charset="0"/>
                <a:cs typeface="Arial" panose="020B0604020202020204" pitchFamily="34" charset="0"/>
              </a:rPr>
              <a:t>Lieferengpässe belasten die durch die Pandemie geschwächte Konjunktur </a:t>
            </a:r>
          </a:p>
          <a:p>
            <a:r>
              <a:rPr lang="de-DE" dirty="0">
                <a:latin typeface="Arial" panose="020B0604020202020204" pitchFamily="34" charset="0"/>
                <a:cs typeface="Arial" panose="020B0604020202020204" pitchFamily="34" charset="0"/>
              </a:rPr>
              <a:t>ein  kompletter Stopp der Gaslieferungen aus Russland bedeutet Produktionsverringerung europäischer Firmen </a:t>
            </a:r>
          </a:p>
          <a:p>
            <a:r>
              <a:rPr lang="de-DE" dirty="0">
                <a:latin typeface="Arial" panose="020B0604020202020204" pitchFamily="34" charset="0"/>
                <a:cs typeface="Arial" panose="020B0604020202020204" pitchFamily="34" charset="0"/>
              </a:rPr>
              <a:t>Endverbraucher spüren Preissteigerungen bei Energie</a:t>
            </a:r>
          </a:p>
          <a:p>
            <a:pPr marL="0" indent="0">
              <a:buNone/>
            </a:pPr>
            <a:r>
              <a:rPr lang="de-DE" dirty="0">
                <a:latin typeface="Arial" panose="020B0604020202020204" pitchFamily="34" charset="0"/>
                <a:cs typeface="Arial" panose="020B0604020202020204" pitchFamily="34" charset="0"/>
              </a:rPr>
              <a:t>     und Produkten (höhere Produktionskosten)</a:t>
            </a:r>
          </a:p>
          <a:p>
            <a:r>
              <a:rPr lang="de-DE" dirty="0">
                <a:latin typeface="Arial" panose="020B0604020202020204" pitchFamily="34" charset="0"/>
                <a:cs typeface="Arial" panose="020B0604020202020204" pitchFamily="34" charset="0"/>
              </a:rPr>
              <a:t>Kaufkraft der Verbraucher wird geschwächt </a:t>
            </a:r>
          </a:p>
          <a:p>
            <a:endParaRPr lang="de-DE" dirty="0"/>
          </a:p>
        </p:txBody>
      </p:sp>
    </p:spTree>
    <p:extLst>
      <p:ext uri="{BB962C8B-B14F-4D97-AF65-F5344CB8AC3E}">
        <p14:creationId xmlns:p14="http://schemas.microsoft.com/office/powerpoint/2010/main" val="255739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CE949-BD92-4002-B524-D208B7D2058D}"/>
              </a:ext>
            </a:extLst>
          </p:cNvPr>
          <p:cNvSpPr>
            <a:spLocks noGrp="1"/>
          </p:cNvSpPr>
          <p:nvPr>
            <p:ph type="title"/>
          </p:nvPr>
        </p:nvSpPr>
        <p:spPr>
          <a:xfrm>
            <a:off x="4955458" y="639097"/>
            <a:ext cx="6593075" cy="1612490"/>
          </a:xfrm>
        </p:spPr>
        <p:txBody>
          <a:bodyPr>
            <a:normAutofit/>
          </a:bodyPr>
          <a:lstStyle/>
          <a:p>
            <a:r>
              <a:rPr lang="de-DE" dirty="0"/>
              <a:t>Verletzlichkeit des Wirtschaftssystems - Folgen</a:t>
            </a:r>
          </a:p>
        </p:txBody>
      </p:sp>
      <p:pic>
        <p:nvPicPr>
          <p:cNvPr id="5" name="Picture 4" descr="Farbige Diagramme und Grafiken">
            <a:extLst>
              <a:ext uri="{FF2B5EF4-FFF2-40B4-BE49-F238E27FC236}">
                <a16:creationId xmlns:a16="http://schemas.microsoft.com/office/drawing/2014/main" id="{07F785EF-1DA3-4B42-AB92-C0EBCA6DE547}"/>
              </a:ext>
            </a:extLst>
          </p:cNvPr>
          <p:cNvPicPr>
            <a:picLocks noChangeAspect="1"/>
          </p:cNvPicPr>
          <p:nvPr/>
        </p:nvPicPr>
        <p:blipFill rotWithShape="1">
          <a:blip r:embed="rId3"/>
          <a:srcRect l="29490" r="25387" b="-2"/>
          <a:stretch/>
        </p:blipFill>
        <p:spPr>
          <a:xfrm>
            <a:off x="20" y="975"/>
            <a:ext cx="4635988" cy="6858000"/>
          </a:xfrm>
          <a:prstGeom prst="rect">
            <a:avLst/>
          </a:prstGeom>
        </p:spPr>
      </p:pic>
      <p:sp>
        <p:nvSpPr>
          <p:cNvPr id="3" name="Inhaltsplatzhalter 2">
            <a:extLst>
              <a:ext uri="{FF2B5EF4-FFF2-40B4-BE49-F238E27FC236}">
                <a16:creationId xmlns:a16="http://schemas.microsoft.com/office/drawing/2014/main" id="{8A787ED6-73D5-41CC-8698-2B8511846C9C}"/>
              </a:ext>
            </a:extLst>
          </p:cNvPr>
          <p:cNvSpPr>
            <a:spLocks noGrp="1"/>
          </p:cNvSpPr>
          <p:nvPr>
            <p:ph idx="1"/>
          </p:nvPr>
        </p:nvSpPr>
        <p:spPr>
          <a:xfrm>
            <a:off x="4955458" y="2251587"/>
            <a:ext cx="6593075" cy="3972232"/>
          </a:xfrm>
        </p:spPr>
        <p:txBody>
          <a:bodyPr>
            <a:normAutofit/>
          </a:bodyPr>
          <a:lstStyle/>
          <a:p>
            <a:r>
              <a:rPr lang="de-DE" dirty="0">
                <a:latin typeface="Arial" panose="020B0604020202020204" pitchFamily="34" charset="0"/>
                <a:cs typeface="Arial" panose="020B0604020202020204" pitchFamily="34" charset="0"/>
              </a:rPr>
              <a:t>Inflation auf Rekordhoch durch die Pandemie, wird weiter angeheizt</a:t>
            </a:r>
          </a:p>
          <a:p>
            <a:r>
              <a:rPr lang="de-DE" dirty="0">
                <a:latin typeface="Arial" panose="020B0604020202020204" pitchFamily="34" charset="0"/>
                <a:cs typeface="Arial" panose="020B0604020202020204" pitchFamily="34" charset="0"/>
              </a:rPr>
              <a:t>steigende Preise gefährden den konjunkturellen Aufschwung (Auftragsbücher der Industrieunternehmen sind voll, Produktion könnte auf Hochtouren laufen)</a:t>
            </a:r>
          </a:p>
          <a:p>
            <a:r>
              <a:rPr lang="de-DE" dirty="0">
                <a:latin typeface="Arial" panose="020B0604020202020204" pitchFamily="34" charset="0"/>
                <a:cs typeface="Arial" panose="020B0604020202020204" pitchFamily="34" charset="0"/>
              </a:rPr>
              <a:t>Eingreifen der Notenbanken wird nötig</a:t>
            </a:r>
          </a:p>
          <a:p>
            <a:r>
              <a:rPr lang="de-DE" dirty="0">
                <a:latin typeface="Arial" panose="020B0604020202020204" pitchFamily="34" charset="0"/>
                <a:cs typeface="Arial" panose="020B0604020202020204" pitchFamily="34" charset="0"/>
              </a:rPr>
              <a:t>Drohungen Russlands, das Eigentum westlicher Unternehmen zu verstaatlichen </a:t>
            </a:r>
          </a:p>
          <a:p>
            <a:endParaRPr lang="de-DE" dirty="0"/>
          </a:p>
        </p:txBody>
      </p:sp>
    </p:spTree>
    <p:extLst>
      <p:ext uri="{BB962C8B-B14F-4D97-AF65-F5344CB8AC3E}">
        <p14:creationId xmlns:p14="http://schemas.microsoft.com/office/powerpoint/2010/main" val="3312870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mme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TM03457452[[fn=Himmel]]</Template>
  <TotalTime>0</TotalTime>
  <Words>634</Words>
  <Application>Microsoft Office PowerPoint</Application>
  <PresentationFormat>Breitbild</PresentationFormat>
  <Paragraphs>81</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ZDFType</vt:lpstr>
      <vt:lpstr>Himmel</vt:lpstr>
      <vt:lpstr>Der Ukrainekrieg  und die Wirtschaft</vt:lpstr>
      <vt:lpstr>Inhalt</vt:lpstr>
      <vt:lpstr>„Dies ist ein furchtbarer Tag für die Ukraine und ein dunkler Tag für Europa.“ Olaf Scholz, Bundeskanzler (SPD)</vt:lpstr>
      <vt:lpstr>PowerPoint-Präsentation</vt:lpstr>
      <vt:lpstr>Russlands Wirtschaft</vt:lpstr>
      <vt:lpstr>Länder mit der höchsten Erdgasförderung</vt:lpstr>
      <vt:lpstr>EU und das Gas</vt:lpstr>
      <vt:lpstr>Verletzlichkeit des Wirtschaftssystems - Folgen</vt:lpstr>
      <vt:lpstr>Verletzlichkeit des Wirtschaftssystems - Folgen</vt:lpstr>
      <vt:lpstr>Wirtschaftssanktionen</vt:lpstr>
      <vt:lpstr>Weshalb dennoch WirtschaftsSanktionen?</vt:lpstr>
      <vt:lpstr>Auswege</vt:lpstr>
      <vt:lpstr>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Ukrainekrieg  und die Wirtschaft</dc:title>
  <dc:creator>Till Mansmann</dc:creator>
  <cp:lastModifiedBy>Till Mansmann</cp:lastModifiedBy>
  <cp:revision>13</cp:revision>
  <dcterms:created xsi:type="dcterms:W3CDTF">2022-03-02T13:04:47Z</dcterms:created>
  <dcterms:modified xsi:type="dcterms:W3CDTF">2022-03-02T15:18:35Z</dcterms:modified>
</cp:coreProperties>
</file>