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1"/>
  </p:sldMasterIdLst>
  <p:notesMasterIdLst>
    <p:notesMasterId r:id="rId18"/>
  </p:notesMasterIdLst>
  <p:sldIdLst>
    <p:sldId id="258" r:id="rId2"/>
    <p:sldId id="256" r:id="rId3"/>
    <p:sldId id="266" r:id="rId4"/>
    <p:sldId id="257" r:id="rId5"/>
    <p:sldId id="263" r:id="rId6"/>
    <p:sldId id="259" r:id="rId7"/>
    <p:sldId id="260" r:id="rId8"/>
    <p:sldId id="262" r:id="rId9"/>
    <p:sldId id="264" r:id="rId10"/>
    <p:sldId id="265" r:id="rId11"/>
    <p:sldId id="272" r:id="rId12"/>
    <p:sldId id="268" r:id="rId13"/>
    <p:sldId id="269" r:id="rId14"/>
    <p:sldId id="270" r:id="rId15"/>
    <p:sldId id="271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3AD"/>
    <a:srgbClr val="F7C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4D448-5B5B-41F7-BF09-E3B70EE25959}" type="datetimeFigureOut">
              <a:rPr lang="de-DE" smtClean="0"/>
              <a:t>16.09.2019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384E5-4DED-4A02-A435-6397731796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90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384E5-4DED-4A02-A435-63977317967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5397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642A-74FD-4EA6-BA6F-E9586B9058E5}" type="datetimeFigureOut">
              <a:rPr lang="de-DE" smtClean="0"/>
              <a:t>16.09.2019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EAA0-BD60-42E5-8CB3-3874D0584426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916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642A-74FD-4EA6-BA6F-E9586B9058E5}" type="datetimeFigureOut">
              <a:rPr lang="de-DE" smtClean="0"/>
              <a:t>16.09.2019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EAA0-BD60-42E5-8CB3-3874D05844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764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642A-74FD-4EA6-BA6F-E9586B9058E5}" type="datetimeFigureOut">
              <a:rPr lang="de-DE" smtClean="0"/>
              <a:t>16.09.2019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EAA0-BD60-42E5-8CB3-3874D05844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33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642A-74FD-4EA6-BA6F-E9586B9058E5}" type="datetimeFigureOut">
              <a:rPr lang="de-DE" smtClean="0"/>
              <a:t>16.09.2019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EAA0-BD60-42E5-8CB3-3874D05844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5171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642A-74FD-4EA6-BA6F-E9586B9058E5}" type="datetimeFigureOut">
              <a:rPr lang="de-DE" smtClean="0"/>
              <a:t>16.09.2019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EAA0-BD60-42E5-8CB3-3874D0584426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802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642A-74FD-4EA6-BA6F-E9586B9058E5}" type="datetimeFigureOut">
              <a:rPr lang="de-DE" smtClean="0"/>
              <a:t>16.09.2019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EAA0-BD60-42E5-8CB3-3874D05844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13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642A-74FD-4EA6-BA6F-E9586B9058E5}" type="datetimeFigureOut">
              <a:rPr lang="de-DE" smtClean="0"/>
              <a:t>16.09.2019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EAA0-BD60-42E5-8CB3-3874D05844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8345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642A-74FD-4EA6-BA6F-E9586B9058E5}" type="datetimeFigureOut">
              <a:rPr lang="de-DE" smtClean="0"/>
              <a:t>16.09.2019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EAA0-BD60-42E5-8CB3-3874D05844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153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642A-74FD-4EA6-BA6F-E9586B9058E5}" type="datetimeFigureOut">
              <a:rPr lang="de-DE" smtClean="0"/>
              <a:t>16.09.2019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EAA0-BD60-42E5-8CB3-3874D05844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500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04F642A-74FD-4EA6-BA6F-E9586B9058E5}" type="datetimeFigureOut">
              <a:rPr lang="de-DE" smtClean="0"/>
              <a:t>16.09.2019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40EAA0-BD60-42E5-8CB3-3874D05844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09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642A-74FD-4EA6-BA6F-E9586B9058E5}" type="datetimeFigureOut">
              <a:rPr lang="de-DE" smtClean="0"/>
              <a:t>16.09.2019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EAA0-BD60-42E5-8CB3-3874D05844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0390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04F642A-74FD-4EA6-BA6F-E9586B9058E5}" type="datetimeFigureOut">
              <a:rPr lang="de-DE" smtClean="0"/>
              <a:t>16.09.2019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640EAA0-BD60-42E5-8CB3-3874D0584426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65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de.wikipedia.org/wiki/S%C3%A4kularismus" TargetMode="External"/><Relationship Id="rId13" Type="http://schemas.openxmlformats.org/officeDocument/2006/relationships/hyperlink" Target="http://www.politische-bildung.de/syrien.html#c7228" TargetMode="External"/><Relationship Id="rId3" Type="http://schemas.openxmlformats.org/officeDocument/2006/relationships/hyperlink" Target="https://de.wikipedia.org/wiki/B%C3%BCrgerkrieg_in_Syrien" TargetMode="External"/><Relationship Id="rId7" Type="http://schemas.openxmlformats.org/officeDocument/2006/relationships/hyperlink" Target="http://www.taz.de/picture/256854/948/hama_syria_rally.jpg" TargetMode="External"/><Relationship Id="rId12" Type="http://schemas.openxmlformats.org/officeDocument/2006/relationships/hyperlink" Target="http://www.spiegel.de/politik/ausland/krieg-in-syrien-alle-wichtigen-fakten-erklaert-endlich-verstaendlich-a-1057039.html#sponfakt=3" TargetMode="External"/><Relationship Id="rId2" Type="http://schemas.openxmlformats.org/officeDocument/2006/relationships/hyperlink" Target="https://de.wikipedia.org/wiki/Syri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4MqK8D8ulmg" TargetMode="External"/><Relationship Id="rId11" Type="http://schemas.openxmlformats.org/officeDocument/2006/relationships/hyperlink" Target="https://de.wikipedia.org/wiki/Freie_Syrische_Armee" TargetMode="External"/><Relationship Id="rId5" Type="http://schemas.openxmlformats.org/officeDocument/2006/relationships/hyperlink" Target="https://de.wikipedia.org/wiki/Damaszener_Fr%C3%BChling" TargetMode="External"/><Relationship Id="rId10" Type="http://schemas.openxmlformats.org/officeDocument/2006/relationships/hyperlink" Target="http://www.sibilla-egen-schule.de/konflikt/syrien/syrien.htm" TargetMode="External"/><Relationship Id="rId4" Type="http://schemas.openxmlformats.org/officeDocument/2006/relationships/hyperlink" Target="https://de.wikipedia.org/wiki/Arabischer_Fr%C3%BChling" TargetMode="External"/><Relationship Id="rId9" Type="http://schemas.openxmlformats.org/officeDocument/2006/relationships/hyperlink" Target="https://de.wikipedia.org/wiki/Aufstand_der_Muslimbr%C3%BCder_in_Syrien" TargetMode="External"/><Relationship Id="rId14" Type="http://schemas.openxmlformats.org/officeDocument/2006/relationships/hyperlink" Target="http://www.inforadio.de/hintergrund-material/ausland/pkk--ypg-und-peschmerga---die-organisationen-der-kurden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ilysabah.com/mideast/2015/05/28/us-training-of-syrian-opposition-fighters-expands-to-turkey" TargetMode="External"/><Relationship Id="rId7" Type="http://schemas.openxmlformats.org/officeDocument/2006/relationships/hyperlink" Target="http://alles-schallundrauch.blogspot.de/2015/09/uno-keine-hilfe-fur-200000-syrische.html" TargetMode="External"/><Relationship Id="rId2" Type="http://schemas.openxmlformats.org/officeDocument/2006/relationships/hyperlink" Target="http://www.rp-online.de/politik/ausland/die-wichtigsten-gruppierungen-der-syrischen-opposition-bid-1.290103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minpreis.at/weblog" TargetMode="External"/><Relationship Id="rId5" Type="http://schemas.openxmlformats.org/officeDocument/2006/relationships/hyperlink" Target="http://www.abipur.de/referate/stat/662110075.html" TargetMode="External"/><Relationship Id="rId4" Type="http://schemas.openxmlformats.org/officeDocument/2006/relationships/hyperlink" Target="http://www.stern.de/politik/ausland/animationsfilm-der-syrien-konflikt-in-fuenf-minuten-3044954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5400" dirty="0">
                <a:latin typeface="Bell MT" panose="02020503060305020303" pitchFamily="18" charset="0"/>
              </a:rPr>
              <a:t>Die Uno und der Bürgerkrieg in Syrien</a:t>
            </a:r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de-DE" dirty="0">
              <a:latin typeface="Bell MT" panose="02020503060305020303" pitchFamily="18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665" y="3424946"/>
            <a:ext cx="5808015" cy="216112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424946"/>
            <a:ext cx="3830394" cy="215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30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Bell MT" panose="02020503060305020303" pitchFamily="18" charset="0"/>
              </a:rPr>
              <a:t>Probleme des Konflikts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30605" y="1855259"/>
            <a:ext cx="10058400" cy="402336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>
                <a:latin typeface="Bell MT" panose="02020503060305020303" pitchFamily="18" charset="0"/>
              </a:rPr>
              <a:t> kompliziert und unübersichtlich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>
                <a:latin typeface="Bell MT" panose="02020503060305020303" pitchFamily="18" charset="0"/>
              </a:rPr>
              <a:t> Islamisten und Terroristen sind am Konflikt beteiligt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>
                <a:latin typeface="Bell MT" panose="02020503060305020303" pitchFamily="18" charset="0"/>
              </a:rPr>
              <a:t> Westen setzt sich für die Demokratisierung ein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>
                <a:latin typeface="Bell MT" panose="02020503060305020303" pitchFamily="18" charset="0"/>
              </a:rPr>
              <a:t> Konfliktparteien haben unterschiedliche Ziele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>
                <a:latin typeface="Bell MT" panose="02020503060305020303" pitchFamily="18" charset="0"/>
              </a:rPr>
              <a:t> Scheitern der Friedensverhandlungen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>
                <a:latin typeface="Bell MT" panose="02020503060305020303" pitchFamily="18" charset="0"/>
              </a:rPr>
              <a:t> China und Russland blockieren UN- Resolution</a:t>
            </a:r>
          </a:p>
        </p:txBody>
      </p:sp>
    </p:spTree>
    <p:extLst>
      <p:ext uri="{BB962C8B-B14F-4D97-AF65-F5344CB8AC3E}">
        <p14:creationId xmlns:p14="http://schemas.microsoft.com/office/powerpoint/2010/main" val="168277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Bell MT" panose="02020503060305020303" pitchFamily="18" charset="0"/>
              </a:rPr>
              <a:t>UN - Menschenrechtsrat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02030" y="2160059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400" dirty="0">
                <a:latin typeface="Bell MT" panose="02020503060305020303" pitchFamily="18" charset="0"/>
              </a:rPr>
              <a:t>unabhängige Untersuchungskommission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>
                <a:latin typeface="Bell MT" panose="02020503060305020303" pitchFamily="18" charset="0"/>
              </a:rPr>
              <a:t>rief zum Ende der Angriffe auf Zivilisten auf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>
                <a:latin typeface="Bell MT" panose="02020503060305020303" pitchFamily="18" charset="0"/>
              </a:rPr>
              <a:t> seit 2011 werden Menschrechtsverletzungen gesammelt und veröffentlicht</a:t>
            </a:r>
          </a:p>
        </p:txBody>
      </p:sp>
    </p:spTree>
    <p:extLst>
      <p:ext uri="{BB962C8B-B14F-4D97-AF65-F5344CB8AC3E}">
        <p14:creationId xmlns:p14="http://schemas.microsoft.com/office/powerpoint/2010/main" val="336519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Bell MT" panose="02020503060305020303" pitchFamily="18" charset="0"/>
              </a:rPr>
              <a:t>Folgen des Krieges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19175" y="1835150"/>
            <a:ext cx="5937069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>
                <a:latin typeface="Bell MT" panose="02020503060305020303" pitchFamily="18" charset="0"/>
              </a:rPr>
              <a:t> mehr als 400.000 Tote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>
                <a:latin typeface="Bell MT" panose="02020503060305020303" pitchFamily="18" charset="0"/>
              </a:rPr>
              <a:t> mehr als die Hälfte der Bevölkerung (ca. 24 Mio.) zu Flüchtlingen gemacht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>
                <a:latin typeface="Bell MT" panose="02020503060305020303" pitchFamily="18" charset="0"/>
              </a:rPr>
              <a:t> mehr als 4 Million Syrier fliehen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>
                <a:latin typeface="Bell MT" panose="02020503060305020303" pitchFamily="18" charset="0"/>
              </a:rPr>
              <a:t> mehr als 9 Million sind innerhalb Syriens auf der Flucht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510" y="2546963"/>
            <a:ext cx="4683639" cy="263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86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5850" y="1546225"/>
            <a:ext cx="10515600" cy="1325563"/>
          </a:xfrm>
        </p:spPr>
        <p:txBody>
          <a:bodyPr>
            <a:normAutofit/>
          </a:bodyPr>
          <a:lstStyle/>
          <a:p>
            <a:r>
              <a:rPr lang="de-DE" dirty="0">
                <a:latin typeface="Bell MT" panose="02020503060305020303" pitchFamily="18" charset="0"/>
              </a:rPr>
              <a:t>Vielen Dank für Ihre Aufmerksamkeit </a:t>
            </a:r>
          </a:p>
        </p:txBody>
      </p:sp>
    </p:spTree>
    <p:extLst>
      <p:ext uri="{BB962C8B-B14F-4D97-AF65-F5344CB8AC3E}">
        <p14:creationId xmlns:p14="http://schemas.microsoft.com/office/powerpoint/2010/main" val="2608390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Bell MT" panose="02020503060305020303" pitchFamily="18" charset="0"/>
              </a:rPr>
              <a:t>Quellen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1914525"/>
            <a:ext cx="10515600" cy="5162549"/>
          </a:xfrm>
        </p:spPr>
        <p:txBody>
          <a:bodyPr>
            <a:noAutofit/>
          </a:bodyPr>
          <a:lstStyle/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https://de.wikipedia.org/wiki/Syrien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https://de.wikipedia.org/wiki/B%C3%BCrgerkrieg_in_Syrien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https://de.wikipedia.org/wiki/Arabischer_Fr%C3%BChling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https://de.wikipedia.org/wiki/Damaszener_Fr%C3%BChling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https://www.youtube.com/watch?v=4MqK8D8ulmg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http://www.taz.de/picture/256854/948/hama_syria_rally.jpg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https://de.wikipedia.org/wiki/S%C3%A4kularismus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https://de.wikipedia.org/wiki/Aufstand_der_Muslimbr%C3%BCder_in_Syrien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http://www.sibilla-egen-schule.de/konflikt/syrien/syrien.htm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https://de.wikipedia.org/wiki/Freie_Syrische_Armee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http://www.spiegel.de/politik/ausland/krieg-in-syrien-alle-wichtigen-fakten-erklaert-endlich-verstaendlich-a-1057039.html#sponfakt=3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http://www.politische-bildung.de/syrien.html#c7228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http://www.inforadio.de/hintergrund-material/ausland/pkk--ypg-und-peschmerga---die-organisationen-der-kurden.html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638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Bell MT" panose="02020503060305020303" pitchFamily="18" charset="0"/>
              </a:rPr>
              <a:t>Quellen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http://www.rp-online.de/politik/ausland/die-wichtigsten-gruppierungen-der-syrischen-opposition-bid-1.2901031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http://www.dailysabah.com/mideast/2015/05/28/us-training-of-syrian-opposition-fighters-expands-to-turkey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http://www.stern.de/politik/ausland/animationsfilm-der-syrien-konflikt-in-fuenf-minuten-3044954.html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http://www.abipur.de/referate/stat/662110075.html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http://www.arminpreis.at/weblog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http://alles-schallundrauch.blogspot.de/2015/09/uno-keine-hilfe-fur-200000-syrische.html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1456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1190625" y="277078"/>
            <a:ext cx="10058400" cy="1450757"/>
          </a:xfrm>
        </p:spPr>
        <p:txBody>
          <a:bodyPr/>
          <a:lstStyle/>
          <a:p>
            <a:r>
              <a:rPr lang="de-DE" dirty="0">
                <a:latin typeface="Bell MT" panose="02020503060305020303" pitchFamily="18" charset="0"/>
                <a:cs typeface="Arial" panose="020B0604020202020204" pitchFamily="34" charset="0"/>
              </a:rPr>
              <a:t>Gliederung</a:t>
            </a:r>
            <a:endParaRPr lang="de-DE" dirty="0">
              <a:latin typeface="Bell MT" panose="02020503060305020303" pitchFamily="18" charset="0"/>
            </a:endParaRPr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1028700" y="1880235"/>
            <a:ext cx="10515600" cy="47035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dirty="0">
                <a:latin typeface="Bell MT" panose="02020503060305020303" pitchFamily="18" charset="0"/>
              </a:rPr>
              <a:t> Die UNO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Baschar</a:t>
            </a:r>
            <a:r>
              <a:rPr lang="de-DE" dirty="0">
                <a:latin typeface="Bell MT" panose="02020503060305020303" pitchFamily="18" charset="0"/>
              </a:rPr>
              <a:t> Hafiz al- Assad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dirty="0">
                <a:latin typeface="Bell MT" panose="02020503060305020303" pitchFamily="18" charset="0"/>
              </a:rPr>
              <a:t> Bevölkerungsgruppen und Minderheiten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dirty="0">
                <a:latin typeface="Bell MT" panose="02020503060305020303" pitchFamily="18" charset="0"/>
              </a:rPr>
              <a:t> Auslöser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dirty="0">
                <a:latin typeface="Bell MT" panose="02020503060305020303" pitchFamily="18" charset="0"/>
              </a:rPr>
              <a:t> Konfliktparteien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dirty="0">
                <a:latin typeface="Bell MT" panose="02020503060305020303" pitchFamily="18" charset="0"/>
              </a:rPr>
              <a:t> Probleme des Konflikts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dirty="0">
                <a:latin typeface="Bell MT" panose="02020503060305020303" pitchFamily="18" charset="0"/>
              </a:rPr>
              <a:t> UN - Menschenrechtsrat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dirty="0">
                <a:latin typeface="Bell MT" panose="02020503060305020303" pitchFamily="18" charset="0"/>
              </a:rPr>
              <a:t> Folgen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dirty="0">
                <a:latin typeface="Bell MT" panose="02020503060305020303" pitchFamily="18" charset="0"/>
              </a:rPr>
              <a:t> Quellen</a:t>
            </a:r>
          </a:p>
        </p:txBody>
      </p:sp>
    </p:spTree>
    <p:extLst>
      <p:ext uri="{BB962C8B-B14F-4D97-AF65-F5344CB8AC3E}">
        <p14:creationId xmlns:p14="http://schemas.microsoft.com/office/powerpoint/2010/main" val="22527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Bell MT" panose="02020503060305020303" pitchFamily="18" charset="0"/>
              </a:rPr>
              <a:t>Die UNO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58215" y="1825625"/>
            <a:ext cx="7519035" cy="46618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2400" dirty="0">
                <a:latin typeface="Bell MT" panose="02020503060305020303" pitchFamily="18" charset="0"/>
              </a:rPr>
              <a:t> Die Vereinigten Nationen (UNO)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it-IT" sz="2400" dirty="0">
                <a:latin typeface="Bell MT" panose="02020503060305020303" pitchFamily="18" charset="0"/>
              </a:rPr>
              <a:t> </a:t>
            </a:r>
            <a:r>
              <a:rPr lang="it-IT" sz="2400" dirty="0" err="1">
                <a:latin typeface="Bell MT" panose="02020503060305020303" pitchFamily="18" charset="0"/>
              </a:rPr>
              <a:t>gegründet</a:t>
            </a:r>
            <a:r>
              <a:rPr lang="it-IT" sz="2400" dirty="0">
                <a:latin typeface="Bell MT" panose="02020503060305020303" pitchFamily="18" charset="0"/>
              </a:rPr>
              <a:t> 1945 in San Francisco</a:t>
            </a:r>
            <a:endParaRPr lang="de-DE" sz="2400" dirty="0">
              <a:latin typeface="Bell MT" panose="02020503060305020303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2400" dirty="0">
                <a:latin typeface="Bell MT" panose="02020503060305020303" pitchFamily="18" charset="0"/>
              </a:rPr>
              <a:t> u.a. die Erhaltung oder die Wiederherstellung des                                                         Weltfriedens und der internationale Sicherheit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2400" dirty="0">
                <a:latin typeface="Bell MT" panose="02020503060305020303" pitchFamily="18" charset="0"/>
              </a:rPr>
              <a:t> Der Sicherheitsrat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2000" dirty="0">
                <a:latin typeface="Bell MT" panose="02020503060305020303" pitchFamily="18" charset="0"/>
              </a:rPr>
              <a:t>Beilegung von Konflikten in der Welt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2000" dirty="0">
                <a:latin typeface="Bell MT" panose="02020503060305020303" pitchFamily="18" charset="0"/>
              </a:rPr>
              <a:t>Fünf ständige Mitglieder (China, Frankreich, Großbritannien, USA und Russland)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2000" dirty="0">
                <a:latin typeface="Bell MT" panose="02020503060305020303" pitchFamily="18" charset="0"/>
              </a:rPr>
              <a:t>kann militärische Aktionen durchführen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51" y="1934478"/>
            <a:ext cx="2913329" cy="247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2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2525" y="474897"/>
            <a:ext cx="10515600" cy="1325563"/>
          </a:xfrm>
        </p:spPr>
        <p:txBody>
          <a:bodyPr/>
          <a:lstStyle/>
          <a:p>
            <a:r>
              <a:rPr lang="de-DE" dirty="0" err="1">
                <a:latin typeface="Bell MT" panose="02020503060305020303" pitchFamily="18" charset="0"/>
              </a:rPr>
              <a:t>Baschar</a:t>
            </a:r>
            <a:r>
              <a:rPr lang="de-DE" dirty="0">
                <a:latin typeface="Bell MT" panose="02020503060305020303" pitchFamily="18" charset="0"/>
              </a:rPr>
              <a:t> Hafiz al- Assad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38225" y="1911768"/>
            <a:ext cx="6746507" cy="48061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>
                <a:latin typeface="Bell MT" panose="02020503060305020303" pitchFamily="18" charset="0"/>
              </a:rPr>
              <a:t>seit 2000 </a:t>
            </a:r>
            <a:r>
              <a:rPr lang="de-DE" sz="2400" dirty="0" err="1">
                <a:latin typeface="Bell MT" panose="02020503060305020303" pitchFamily="18" charset="0"/>
              </a:rPr>
              <a:t>Generalsekräter</a:t>
            </a:r>
            <a:r>
              <a:rPr lang="de-DE" sz="2400" dirty="0">
                <a:latin typeface="Bell MT" panose="02020503060305020303" pitchFamily="18" charset="0"/>
              </a:rPr>
              <a:t> der </a:t>
            </a:r>
            <a:r>
              <a:rPr lang="de-DE" sz="2400" dirty="0" err="1">
                <a:latin typeface="Bell MT" panose="02020503060305020303" pitchFamily="18" charset="0"/>
              </a:rPr>
              <a:t>Baath</a:t>
            </a:r>
            <a:r>
              <a:rPr lang="de-DE" sz="2400" dirty="0">
                <a:latin typeface="Bell MT" panose="02020503060305020303" pitchFamily="18" charset="0"/>
              </a:rPr>
              <a:t> Partei und                  Staatspräsident Syriens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>
                <a:latin typeface="Bell MT" panose="02020503060305020303" pitchFamily="18" charset="0"/>
              </a:rPr>
              <a:t> Sohn von Hafiz al- Assad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>
                <a:latin typeface="Bell MT" panose="02020503060305020303" pitchFamily="18" charset="0"/>
              </a:rPr>
              <a:t>Religionsgemeinschaft der Alawiten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>
                <a:latin typeface="Bell MT" panose="02020503060305020303" pitchFamily="18" charset="0"/>
              </a:rPr>
              <a:t> säkularer </a:t>
            </a:r>
            <a:r>
              <a:rPr lang="de-DE" sz="2400" dirty="0" err="1">
                <a:latin typeface="Bell MT" panose="02020503060305020303" pitchFamily="18" charset="0"/>
              </a:rPr>
              <a:t>StaaT</a:t>
            </a:r>
            <a:r>
              <a:rPr lang="de-DE" sz="2400" dirty="0">
                <a:latin typeface="Bell MT" panose="02020503060305020303" pitchFamily="18" charset="0"/>
              </a:rPr>
              <a:t>: keinen religiösen Einfluss in die Politik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032" y="2197518"/>
            <a:ext cx="4154071" cy="306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1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dirty="0">
                <a:latin typeface="Bell MT" panose="02020503060305020303" pitchFamily="18" charset="0"/>
              </a:rPr>
              <a:t>Bevölkerungsgruppen und Minderheiten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44879" y="2150534"/>
            <a:ext cx="10513695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>
                <a:latin typeface="Bell MT" panose="02020503060305020303" pitchFamily="18" charset="0"/>
              </a:rPr>
              <a:t> Araber, Kurden, Aramäer, Turkmenen und Palästinenser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>
                <a:latin typeface="Bell MT" panose="02020503060305020303" pitchFamily="18" charset="0"/>
              </a:rPr>
              <a:t> Sunniten mit über 70% Anteil an der Bevölkerung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>
                <a:latin typeface="Bell MT" panose="02020503060305020303" pitchFamily="18" charset="0"/>
              </a:rPr>
              <a:t> religiöse Minderheiten: Schiiten (Alawiten, Drusen), </a:t>
            </a:r>
            <a:r>
              <a:rPr lang="de-DE" sz="2400" dirty="0" err="1">
                <a:latin typeface="Bell MT" panose="02020503060305020303" pitchFamily="18" charset="0"/>
              </a:rPr>
              <a:t>Jesiden</a:t>
            </a:r>
            <a:r>
              <a:rPr lang="de-DE" sz="2400" dirty="0">
                <a:latin typeface="Bell MT" panose="02020503060305020303" pitchFamily="18" charset="0"/>
              </a:rPr>
              <a:t> und Christen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>
                <a:latin typeface="Bell MT" panose="02020503060305020303" pitchFamily="18" charset="0"/>
              </a:rPr>
              <a:t> politisch ethnische Minderheiten: Kurden, Aramäer, Turkmenen und Palästinenser</a:t>
            </a:r>
          </a:p>
        </p:txBody>
      </p:sp>
    </p:spTree>
    <p:extLst>
      <p:ext uri="{BB962C8B-B14F-4D97-AF65-F5344CB8AC3E}">
        <p14:creationId xmlns:p14="http://schemas.microsoft.com/office/powerpoint/2010/main" val="124402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5855" y="239931"/>
            <a:ext cx="10058400" cy="1450757"/>
          </a:xfrm>
        </p:spPr>
        <p:txBody>
          <a:bodyPr/>
          <a:lstStyle/>
          <a:p>
            <a:r>
              <a:rPr lang="de-DE" dirty="0">
                <a:latin typeface="Bell MT" panose="02020503060305020303" pitchFamily="18" charset="0"/>
              </a:rPr>
              <a:t>Auslöser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92505" y="1919066"/>
            <a:ext cx="6515501" cy="42176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2400" dirty="0">
                <a:latin typeface="Bell MT" panose="02020503060305020303" pitchFamily="18" charset="0"/>
              </a:rPr>
              <a:t> Damaszener Frühling (2000)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2400" dirty="0">
                <a:latin typeface="Bell MT" panose="02020503060305020303" pitchFamily="18" charset="0"/>
              </a:rPr>
              <a:t> Ausbruch des Konflikts im März 2011 im Zuge des Arabischen Frühlings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2400" dirty="0">
                <a:latin typeface="Bell MT" panose="02020503060305020303" pitchFamily="18" charset="0"/>
              </a:rPr>
              <a:t> Proteste in der Stadt </a:t>
            </a:r>
            <a:r>
              <a:rPr lang="de-DE" sz="2400" dirty="0" err="1">
                <a:latin typeface="Bell MT" panose="02020503060305020303" pitchFamily="18" charset="0"/>
              </a:rPr>
              <a:t>Dar‘a</a:t>
            </a:r>
            <a:r>
              <a:rPr lang="de-DE" sz="2400" dirty="0">
                <a:latin typeface="Bell MT" panose="02020503060305020303" pitchFamily="18" charset="0"/>
              </a:rPr>
              <a:t>, Regierung bekämpfte die Demonstranten mit harter Hand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2400" dirty="0">
                <a:latin typeface="Bell MT" panose="02020503060305020303" pitchFamily="18" charset="0"/>
              </a:rPr>
              <a:t> Oppositionelle wurden gefoltert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2400" dirty="0">
                <a:latin typeface="Bell MT" panose="02020503060305020303" pitchFamily="18" charset="0"/>
              </a:rPr>
              <a:t> Regimegegner griffen zu den Waffen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175" y="1814513"/>
            <a:ext cx="4095061" cy="221336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175" y="4171951"/>
            <a:ext cx="4095061" cy="211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5855" y="295068"/>
            <a:ext cx="10058400" cy="1450757"/>
          </a:xfrm>
        </p:spPr>
        <p:txBody>
          <a:bodyPr/>
          <a:lstStyle/>
          <a:p>
            <a:r>
              <a:rPr lang="de-DE" dirty="0">
                <a:latin typeface="Bell MT" panose="02020503060305020303" pitchFamily="18" charset="0"/>
              </a:rPr>
              <a:t>Konfliktparteien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125856" y="1835150"/>
            <a:ext cx="6236970" cy="43656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2400" dirty="0">
                <a:latin typeface="Bell MT" panose="02020503060305020303" pitchFamily="18" charset="0"/>
              </a:rPr>
              <a:t>Seit 2011 gibt es verschiedene Konfliktgruppen: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dirty="0">
                <a:latin typeface="Bell MT" panose="02020503060305020303" pitchFamily="18" charset="0"/>
              </a:rPr>
              <a:t>Opposition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dirty="0">
                <a:latin typeface="Bell MT" panose="02020503060305020303" pitchFamily="18" charset="0"/>
              </a:rPr>
              <a:t>FSA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dirty="0">
                <a:latin typeface="Bell MT" panose="02020503060305020303" pitchFamily="18" charset="0"/>
              </a:rPr>
              <a:t>Fatah al- Islam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dirty="0">
                <a:latin typeface="Bell MT" panose="02020503060305020303" pitchFamily="18" charset="0"/>
              </a:rPr>
              <a:t>Al- </a:t>
            </a:r>
            <a:r>
              <a:rPr lang="de-DE" dirty="0" err="1">
                <a:latin typeface="Bell MT" panose="02020503060305020303" pitchFamily="18" charset="0"/>
              </a:rPr>
              <a:t>Nusra</a:t>
            </a:r>
            <a:endParaRPr lang="de-DE" dirty="0">
              <a:latin typeface="Bell MT" panose="02020503060305020303" pitchFamily="18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dirty="0">
                <a:latin typeface="Bell MT" panose="02020503060305020303" pitchFamily="18" charset="0"/>
              </a:rPr>
              <a:t>Taliban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dirty="0">
                <a:latin typeface="Bell MT" panose="02020503060305020303" pitchFamily="18" charset="0"/>
              </a:rPr>
              <a:t>Muslimbrüder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dirty="0">
                <a:latin typeface="Bell MT" panose="02020503060305020303" pitchFamily="18" charset="0"/>
              </a:rPr>
              <a:t>PKK, YPG und </a:t>
            </a:r>
            <a:r>
              <a:rPr lang="de-DE" dirty="0" err="1">
                <a:latin typeface="Bell MT" panose="02020503060305020303" pitchFamily="18" charset="0"/>
              </a:rPr>
              <a:t>Peschmerga</a:t>
            </a:r>
            <a:endParaRPr lang="de-DE" dirty="0">
              <a:latin typeface="Bell MT" panose="02020503060305020303" pitchFamily="18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dirty="0">
                <a:latin typeface="Bell MT" panose="02020503060305020303" pitchFamily="18" charset="0"/>
              </a:rPr>
              <a:t>Islamischer Staat</a:t>
            </a:r>
          </a:p>
          <a:p>
            <a:pPr marL="742950" lvl="1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de-DE" dirty="0">
              <a:latin typeface="Bell MT" panose="02020503060305020303" pitchFamily="18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558" y="2728161"/>
            <a:ext cx="4998697" cy="329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9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8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6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498" y="276225"/>
            <a:ext cx="66012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42721"/>
      </p:ext>
    </p:extLst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Rückblick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646</Words>
  <Application>Microsoft Office PowerPoint</Application>
  <PresentationFormat>Breitbild</PresentationFormat>
  <Paragraphs>84</Paragraphs>
  <Slides>16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Arial</vt:lpstr>
      <vt:lpstr>Bell MT</vt:lpstr>
      <vt:lpstr>Calibri</vt:lpstr>
      <vt:lpstr>Calibri Light</vt:lpstr>
      <vt:lpstr>Wingdings</vt:lpstr>
      <vt:lpstr>Rückblick</vt:lpstr>
      <vt:lpstr>Die Uno und der Bürgerkrieg in Syrien</vt:lpstr>
      <vt:lpstr>Gliederung</vt:lpstr>
      <vt:lpstr>Die UNO</vt:lpstr>
      <vt:lpstr>Baschar Hafiz al- Assad</vt:lpstr>
      <vt:lpstr>Bevölkerungsgruppen und Minderheiten</vt:lpstr>
      <vt:lpstr>Auslöser</vt:lpstr>
      <vt:lpstr>Konfliktparteien</vt:lpstr>
      <vt:lpstr>PowerPoint-Präsentation</vt:lpstr>
      <vt:lpstr>PowerPoint-Präsentation</vt:lpstr>
      <vt:lpstr>Probleme des Konflikts</vt:lpstr>
      <vt:lpstr>UN - Menschenrechtsrat</vt:lpstr>
      <vt:lpstr>Folgen des Krieges</vt:lpstr>
      <vt:lpstr>PowerPoint-Präsentation</vt:lpstr>
      <vt:lpstr>Vielen Dank für Ihre Aufmerksamkeit </vt:lpstr>
      <vt:lpstr>Quellen</vt:lpstr>
      <vt:lpstr>Quellen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Uno und der Bürgerkrieg in Syrien</dc:title>
  <dc:creator>Mo</dc:creator>
  <cp:lastModifiedBy>Nicole</cp:lastModifiedBy>
  <cp:revision>67</cp:revision>
  <dcterms:created xsi:type="dcterms:W3CDTF">2016-12-06T23:23:21Z</dcterms:created>
  <dcterms:modified xsi:type="dcterms:W3CDTF">2019-09-16T12:49:12Z</dcterms:modified>
</cp:coreProperties>
</file>