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74" r:id="rId2"/>
    <p:sldId id="257" r:id="rId3"/>
    <p:sldId id="256" r:id="rId4"/>
    <p:sldId id="258" r:id="rId5"/>
    <p:sldId id="262" r:id="rId6"/>
    <p:sldId id="272" r:id="rId7"/>
    <p:sldId id="260" r:id="rId8"/>
    <p:sldId id="265" r:id="rId9"/>
    <p:sldId id="276" r:id="rId10"/>
    <p:sldId id="266" r:id="rId11"/>
    <p:sldId id="268" r:id="rId12"/>
    <p:sldId id="269" r:id="rId13"/>
    <p:sldId id="271" r:id="rId14"/>
    <p:sldId id="270" r:id="rId15"/>
    <p:sldId id="278" r:id="rId16"/>
    <p:sldId id="275" r:id="rId17"/>
    <p:sldId id="277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38" autoAdjust="0"/>
  </p:normalViewPr>
  <p:slideViewPr>
    <p:cSldViewPr>
      <p:cViewPr>
        <p:scale>
          <a:sx n="94" d="100"/>
          <a:sy n="94" d="100"/>
        </p:scale>
        <p:origin x="-130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63DDE-0314-4876-993E-5C5536DF94F5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55FAE-73EB-48DB-9A40-CA41DE1D9A0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6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55FAE-73EB-48DB-9A40-CA41DE1D9A0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4A2C308-4F20-497E-B386-364A6644C048}" type="datetimeFigureOut">
              <a:rPr lang="de-DE" smtClean="0"/>
              <a:pPr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0DED379-B665-411C-9B12-B7D00D2C75B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5013176"/>
            <a:ext cx="7543800" cy="914400"/>
          </a:xfrm>
        </p:spPr>
        <p:txBody>
          <a:bodyPr/>
          <a:lstStyle/>
          <a:p>
            <a:r>
              <a:rPr lang="de-DE" sz="4800" b="1" i="1" dirty="0">
                <a:solidFill>
                  <a:schemeClr val="tx1">
                    <a:lumMod val="65000"/>
                  </a:schemeClr>
                </a:solidFill>
                <a:latin typeface="Arial Black" panose="020B0A04020102020204" pitchFamily="34" charset="0"/>
              </a:rPr>
              <a:t>Die Uno und Syrien</a:t>
            </a:r>
            <a:r>
              <a:rPr lang="de-DE" dirty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de-DE" dirty="0">
                <a:solidFill>
                  <a:schemeClr val="tx1">
                    <a:lumMod val="65000"/>
                  </a:schemeClr>
                </a:solidFill>
              </a:rPr>
            </a:br>
            <a:endParaRPr lang="de-DE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241845" cy="23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273425" cy="18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56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71600" y="620688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de-DE" sz="4000" dirty="0">
                <a:solidFill>
                  <a:schemeClr val="tx1">
                    <a:lumMod val="65000"/>
                  </a:schemeClr>
                </a:solidFill>
              </a:rPr>
            </a:br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</a:br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>Die Wunde </a:t>
            </a:r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der Welt und eine </a:t>
            </a:r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Schande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043608" y="22768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12 </a:t>
            </a:r>
            <a:r>
              <a:rPr lang="de-DE" dirty="0"/>
              <a:t>Millionen Menschen </a:t>
            </a:r>
            <a:r>
              <a:rPr lang="de-DE" dirty="0" smtClean="0"/>
              <a:t>vertrieben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über 300.000 tot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Giftgas </a:t>
            </a:r>
            <a:r>
              <a:rPr lang="de-DE" dirty="0"/>
              <a:t>gegen das eigene </a:t>
            </a:r>
            <a:r>
              <a:rPr lang="de-DE" dirty="0" smtClean="0"/>
              <a:t>Volk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Angriff </a:t>
            </a:r>
            <a:r>
              <a:rPr lang="de-DE" dirty="0"/>
              <a:t>auf </a:t>
            </a:r>
            <a:r>
              <a:rPr lang="de-DE" dirty="0" smtClean="0"/>
              <a:t>Hilfskonvois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Syrien sei die </a:t>
            </a:r>
            <a:r>
              <a:rPr lang="de-DE" dirty="0"/>
              <a:t>schwärende Wunde der Welt und eine Schande, </a:t>
            </a:r>
            <a:r>
              <a:rPr lang="de-DE" dirty="0" smtClean="0"/>
              <a:t>sagte UNO-Generalsekretär </a:t>
            </a:r>
            <a:r>
              <a:rPr lang="de-DE" dirty="0"/>
              <a:t>Ban </a:t>
            </a:r>
            <a:r>
              <a:rPr lang="de-DE" dirty="0" err="1"/>
              <a:t>Ki</a:t>
            </a:r>
            <a:r>
              <a:rPr lang="de-DE" dirty="0"/>
              <a:t> Moon vor dem </a:t>
            </a:r>
            <a:r>
              <a:rPr lang="de-DE" dirty="0" smtClean="0"/>
              <a:t>Sicherheitsrat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2048"/>
            <a:ext cx="3923928" cy="220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128"/>
            <a:ext cx="2572177" cy="14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83568" y="1844824"/>
            <a:ext cx="6096000" cy="3657599"/>
          </a:xfrm>
        </p:spPr>
        <p:txBody>
          <a:bodyPr/>
          <a:lstStyle/>
          <a:p>
            <a:r>
              <a:rPr lang="de-DE" dirty="0" smtClean="0"/>
              <a:t>Alle Seiten werden zum Ende der Gewalt aufgerufen</a:t>
            </a:r>
          </a:p>
          <a:p>
            <a:r>
              <a:rPr lang="de-DE" dirty="0" smtClean="0"/>
              <a:t>Vetomächte China und Russland inkl. 12 andere Staaten gegen eine Resolution</a:t>
            </a:r>
          </a:p>
          <a:p>
            <a:r>
              <a:rPr lang="de-DE" dirty="0" smtClean="0"/>
              <a:t>Souveränität der Regierung Assad zentrales Anliegen Moskaus</a:t>
            </a:r>
          </a:p>
          <a:p>
            <a:r>
              <a:rPr lang="de-DE" dirty="0" smtClean="0"/>
              <a:t>Syrische Regierung bereit für Verhandlungen, allerdings ohne Vorbedingungen</a:t>
            </a:r>
          </a:p>
          <a:p>
            <a:r>
              <a:rPr lang="de-DE" dirty="0" smtClean="0"/>
              <a:t>27.9.2013 Resolution </a:t>
            </a:r>
            <a:r>
              <a:rPr lang="de-DE" dirty="0" smtClean="0">
                <a:solidFill>
                  <a:srgbClr val="C00000"/>
                </a:solidFill>
              </a:rPr>
              <a:t>2118</a:t>
            </a:r>
            <a:r>
              <a:rPr lang="de-DE" dirty="0" smtClean="0"/>
              <a:t> -&gt; Zerstörung der Chemiewaffen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14400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>UN-Sicherheitsrat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196752"/>
            <a:ext cx="6096000" cy="3657599"/>
          </a:xfrm>
        </p:spPr>
        <p:txBody>
          <a:bodyPr/>
          <a:lstStyle/>
          <a:p>
            <a:r>
              <a:rPr lang="de-DE" dirty="0" smtClean="0"/>
              <a:t>15.Mai 2013: Katar schlägt nichtbindende Resolution vor</a:t>
            </a:r>
          </a:p>
          <a:p>
            <a:r>
              <a:rPr lang="de-DE" dirty="0" smtClean="0"/>
              <a:t>Enthaltung von 33 auf 55 gestiegen</a:t>
            </a:r>
          </a:p>
          <a:p>
            <a:r>
              <a:rPr lang="de-DE" dirty="0" smtClean="0"/>
              <a:t>12 Gegenstimmen</a:t>
            </a:r>
          </a:p>
          <a:p>
            <a:r>
              <a:rPr lang="de-DE" dirty="0" smtClean="0"/>
              <a:t>Von Beobachtern als zunehmende Ablehnung der syrischen Opposition gewertet.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UN-Generalversammlung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204864"/>
            <a:ext cx="6096000" cy="3657599"/>
          </a:xfrm>
        </p:spPr>
        <p:txBody>
          <a:bodyPr/>
          <a:lstStyle/>
          <a:p>
            <a:r>
              <a:rPr lang="de-DE" dirty="0" smtClean="0"/>
              <a:t>April -  </a:t>
            </a:r>
            <a:r>
              <a:rPr lang="de-DE" dirty="0" smtClean="0"/>
              <a:t>August 2012  </a:t>
            </a:r>
            <a:r>
              <a:rPr lang="de-DE" dirty="0" smtClean="0"/>
              <a:t>Beobachtermission </a:t>
            </a:r>
            <a:r>
              <a:rPr lang="de-DE" dirty="0" smtClean="0"/>
              <a:t>der UN in Syrien</a:t>
            </a:r>
          </a:p>
          <a:p>
            <a:r>
              <a:rPr lang="de-DE" dirty="0" smtClean="0"/>
              <a:t>Ziel:  Durchführung eines </a:t>
            </a:r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gemeinsamen UN/arabische Liga 6 Punkte Plans</a:t>
            </a:r>
          </a:p>
          <a:p>
            <a:r>
              <a:rPr lang="de-DE" dirty="0" smtClean="0"/>
              <a:t>16. Juni erklärte UNSMIS-Tätigkeiten eingestellt wegen der ausbreitenden Gewalt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543800" cy="914400"/>
          </a:xfrm>
        </p:spPr>
        <p:txBody>
          <a:bodyPr>
            <a:noAutofit/>
          </a:bodyPr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UN-Beobachtermission (2012)</a:t>
            </a:r>
            <a:br>
              <a:rPr lang="de-DE" sz="4000" dirty="0">
                <a:solidFill>
                  <a:schemeClr val="tx1">
                    <a:lumMod val="65000"/>
                  </a:schemeClr>
                </a:solidFill>
              </a:rPr>
            </a:b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340768"/>
            <a:ext cx="6840760" cy="5256584"/>
          </a:xfrm>
        </p:spPr>
        <p:txBody>
          <a:bodyPr>
            <a:normAutofit/>
          </a:bodyPr>
          <a:lstStyle/>
          <a:p>
            <a:r>
              <a:rPr lang="de-DE" sz="2300" dirty="0" smtClean="0"/>
              <a:t>Unabhängige </a:t>
            </a:r>
            <a:r>
              <a:rPr lang="de-DE" sz="2300" dirty="0" smtClean="0"/>
              <a:t>Untersuchungskommission wird eingerichtet</a:t>
            </a:r>
          </a:p>
          <a:p>
            <a:r>
              <a:rPr lang="de-DE" sz="2300" dirty="0" smtClean="0"/>
              <a:t>sammelt </a:t>
            </a:r>
            <a:r>
              <a:rPr lang="de-DE" sz="2300" dirty="0" smtClean="0"/>
              <a:t>seit März 2011 Menschenrechtsverletzungen in Syrien</a:t>
            </a:r>
          </a:p>
          <a:p>
            <a:r>
              <a:rPr lang="de-DE" sz="2300" dirty="0" smtClean="0"/>
              <a:t>Kommission veröffentlich regelmäßig </a:t>
            </a:r>
            <a:r>
              <a:rPr lang="de-DE" sz="2300" dirty="0" smtClean="0"/>
              <a:t>Berichte</a:t>
            </a:r>
          </a:p>
          <a:p>
            <a:endParaRPr lang="de-DE" sz="2300" dirty="0"/>
          </a:p>
          <a:p>
            <a:pPr fontAlgn="base"/>
            <a:endParaRPr lang="de-DE" sz="2300" dirty="0" smtClean="0">
              <a:effectLst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UN - Menschenrechtsrat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71600" y="1700808"/>
            <a:ext cx="6096000" cy="3657599"/>
          </a:xfrm>
        </p:spPr>
        <p:txBody>
          <a:bodyPr>
            <a:normAutofit fontScale="85000" lnSpcReduction="20000"/>
          </a:bodyPr>
          <a:lstStyle/>
          <a:p>
            <a:pPr marL="18288" indent="0" fontAlgn="base">
              <a:buNone/>
            </a:pPr>
            <a:r>
              <a:rPr lang="de-DE" sz="2000" dirty="0" smtClean="0">
                <a:effectLst/>
              </a:rPr>
              <a:t>wirft </a:t>
            </a:r>
            <a:r>
              <a:rPr lang="de-DE" sz="2000" dirty="0">
                <a:effectLst/>
              </a:rPr>
              <a:t>der UN Versagen vor:</a:t>
            </a:r>
          </a:p>
          <a:p>
            <a:pPr fontAlgn="base"/>
            <a:endParaRPr lang="de-DE" sz="2000" dirty="0">
              <a:effectLst/>
            </a:endParaRPr>
          </a:p>
          <a:p>
            <a:pPr marL="18288" indent="0" fontAlgn="base">
              <a:buNone/>
            </a:pPr>
            <a:r>
              <a:rPr lang="de-DE" sz="2000" dirty="0" smtClean="0">
                <a:effectLst/>
              </a:rPr>
              <a:t>Koordinator </a:t>
            </a:r>
            <a:r>
              <a:rPr lang="de-DE" sz="2000" dirty="0">
                <a:effectLst/>
              </a:rPr>
              <a:t>des oppositionellen Hohen Verhandlungskomitees (HNC), Riad </a:t>
            </a:r>
            <a:r>
              <a:rPr lang="de-DE" sz="2000" dirty="0" err="1">
                <a:effectLst/>
              </a:rPr>
              <a:t>Hidschab</a:t>
            </a:r>
            <a:r>
              <a:rPr lang="de-DE" sz="2000" dirty="0">
                <a:effectLst/>
              </a:rPr>
              <a:t>:</a:t>
            </a:r>
          </a:p>
          <a:p>
            <a:pPr marL="18288" indent="0" fontAlgn="base">
              <a:buNone/>
            </a:pPr>
            <a:endParaRPr lang="de-DE" sz="2000" dirty="0">
              <a:effectLst/>
            </a:endParaRPr>
          </a:p>
          <a:p>
            <a:pPr marL="18288" indent="0" fontAlgn="base">
              <a:buNone/>
            </a:pPr>
            <a:r>
              <a:rPr lang="de-DE" sz="2000" dirty="0">
                <a:effectLst/>
              </a:rPr>
              <a:t>"Die Welt begnügt sich damit, zuzusehen ohne einzuschreiten" </a:t>
            </a:r>
          </a:p>
          <a:p>
            <a:pPr fontAlgn="base"/>
            <a:endParaRPr lang="de-DE" sz="2000" dirty="0">
              <a:effectLst/>
            </a:endParaRPr>
          </a:p>
          <a:p>
            <a:pPr marL="18288" indent="0" fontAlgn="base">
              <a:buNone/>
            </a:pPr>
            <a:r>
              <a:rPr lang="de-DE" sz="2000" dirty="0">
                <a:effectLst/>
              </a:rPr>
              <a:t>„Russland und der Iran vergießen syrisches Blut, das Regime bombardiert Krankenhäuser, es wirft tausende Fassbomben und andere geächtete Bomben ab - und die Welt schaut zu." </a:t>
            </a:r>
          </a:p>
          <a:p>
            <a:pPr marL="18288" indent="0" fontAlgn="base">
              <a:buNone/>
            </a:pPr>
            <a:endParaRPr lang="de-DE" sz="2000" dirty="0">
              <a:effectLst/>
            </a:endParaRPr>
          </a:p>
          <a:p>
            <a:pPr marL="18288" indent="0" fontAlgn="base">
              <a:buNone/>
            </a:pPr>
            <a:r>
              <a:rPr lang="de-DE" sz="2000" dirty="0">
                <a:effectLst/>
              </a:rPr>
              <a:t>Die Resolutionen des UN-Sicherheitsrats seien alle "vergeblich" gewesen.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Klage der syrischen </a:t>
            </a:r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Opposition</a:t>
            </a:r>
          </a:p>
        </p:txBody>
      </p:sp>
    </p:spTree>
    <p:extLst>
      <p:ext uri="{BB962C8B-B14F-4D97-AF65-F5344CB8AC3E}">
        <p14:creationId xmlns:p14="http://schemas.microsoft.com/office/powerpoint/2010/main" val="412847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UN – Hunger-und Flüchtlingshilfe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95536" y="3143761"/>
            <a:ext cx="6606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/>
              <a:t>Aleppo September 2016: </a:t>
            </a:r>
          </a:p>
          <a:p>
            <a:r>
              <a:rPr lang="de-DE" dirty="0" smtClean="0"/>
              <a:t>tödlicher </a:t>
            </a:r>
            <a:r>
              <a:rPr lang="de-DE" dirty="0"/>
              <a:t>Luftangriff auf einen </a:t>
            </a:r>
            <a:r>
              <a:rPr lang="de-DE" dirty="0" smtClean="0"/>
              <a:t>klar gekennzeichneten UN- Hilfskonvoi </a:t>
            </a:r>
            <a:r>
              <a:rPr lang="de-DE" dirty="0"/>
              <a:t>in Syrien </a:t>
            </a:r>
            <a:endParaRPr lang="de-DE" dirty="0" smtClean="0"/>
          </a:p>
          <a:p>
            <a:r>
              <a:rPr lang="de-DE" i="1" dirty="0" smtClean="0"/>
              <a:t>20 Tote (</a:t>
            </a:r>
            <a:r>
              <a:rPr lang="de-DE" dirty="0" smtClean="0"/>
              <a:t>Mitarbeiter </a:t>
            </a:r>
            <a:r>
              <a:rPr lang="de-DE" dirty="0"/>
              <a:t>des Roten Halbmonds und Fahrer der </a:t>
            </a:r>
            <a:r>
              <a:rPr lang="de-DE" dirty="0" smtClean="0"/>
              <a:t>Lastwagen)</a:t>
            </a:r>
            <a:endParaRPr lang="de-DE" i="1" dirty="0" smtClean="0"/>
          </a:p>
          <a:p>
            <a:endParaRPr lang="de-DE" i="1" dirty="0"/>
          </a:p>
          <a:p>
            <a:r>
              <a:rPr lang="de-DE" dirty="0" smtClean="0"/>
              <a:t>USA macht Russland </a:t>
            </a:r>
            <a:r>
              <a:rPr lang="de-DE" dirty="0"/>
              <a:t>für den Angriff </a:t>
            </a:r>
            <a:r>
              <a:rPr lang="de-DE" dirty="0" smtClean="0"/>
              <a:t>verantwortlich (Satellitenbilder Flugangriff/Moskau leugnet)</a:t>
            </a:r>
            <a:endParaRPr lang="de-DE" i="1" dirty="0" smtClean="0"/>
          </a:p>
          <a:p>
            <a:endParaRPr lang="de-DE" i="1" dirty="0"/>
          </a:p>
          <a:p>
            <a:r>
              <a:rPr lang="de-DE" i="1" dirty="0" smtClean="0"/>
              <a:t>die Vereinten </a:t>
            </a:r>
            <a:r>
              <a:rPr lang="de-DE" i="1" dirty="0"/>
              <a:t>Nationen </a:t>
            </a:r>
            <a:r>
              <a:rPr lang="de-DE" i="1" dirty="0" smtClean="0"/>
              <a:t>stoppen vorerst </a:t>
            </a:r>
            <a:r>
              <a:rPr lang="de-DE" i="1" dirty="0"/>
              <a:t>alle </a:t>
            </a:r>
            <a:r>
              <a:rPr lang="de-DE" i="1" dirty="0" smtClean="0"/>
              <a:t>Hilfslieferungen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24" y="548680"/>
            <a:ext cx="348833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415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Situation 2016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55576" y="2276872"/>
            <a:ext cx="59584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ca. Tote 470 000</a:t>
            </a:r>
          </a:p>
          <a:p>
            <a:r>
              <a:rPr lang="de-DE" sz="2800" dirty="0"/>
              <a:t> 45 % auf der Flucht </a:t>
            </a:r>
            <a:endParaRPr lang="de-DE" sz="2800" dirty="0" smtClean="0"/>
          </a:p>
          <a:p>
            <a:endParaRPr lang="de-DE" sz="2800" dirty="0"/>
          </a:p>
          <a:p>
            <a:r>
              <a:rPr lang="de-DE" sz="1600" dirty="0"/>
              <a:t>11. Februar 2016, Quelle: ZEIT ONLINE</a:t>
            </a: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7699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r>
              <a:rPr lang="de-DE" dirty="0" smtClean="0"/>
              <a:t>http://www.ft.com/cms/s/0/463a78a6-4216-11e3-bb85-00144feabdc0.html#axzz2lwPpGtg9</a:t>
            </a:r>
          </a:p>
          <a:p>
            <a:r>
              <a:rPr lang="de-DE" dirty="0" smtClean="0"/>
              <a:t>http://www.zeit.de/politik/ausland/2013-10/new-yorker-usa-aussenpolitik-syrien-iran</a:t>
            </a:r>
          </a:p>
          <a:p>
            <a:r>
              <a:rPr lang="de-DE" dirty="0" smtClean="0"/>
              <a:t>http://www.spiegel.de/politik/ausland/syriens-rebellen-lassen-gefangene-soldaten-in-bab-amr-hinrichten-a-823382.html</a:t>
            </a:r>
          </a:p>
          <a:p>
            <a:r>
              <a:rPr lang="de-DE" dirty="0" smtClean="0"/>
              <a:t>http://de.wikipedia.org/wiki/Politisches_System_Syriens</a:t>
            </a:r>
          </a:p>
          <a:p>
            <a:r>
              <a:rPr lang="de-DE" dirty="0" smtClean="0"/>
              <a:t>http://de.wikipedia.org/wiki/B%C3%BCrgerkrieg_in_Syrien</a:t>
            </a:r>
          </a:p>
          <a:p>
            <a:r>
              <a:rPr lang="de-DE" dirty="0" smtClean="0"/>
              <a:t>http</a:t>
            </a:r>
            <a:r>
              <a:rPr lang="de-DE" sz="4000" dirty="0">
                <a:solidFill>
                  <a:schemeClr val="tx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://</a:t>
            </a:r>
            <a:r>
              <a:rPr lang="de-DE" dirty="0" smtClean="0"/>
              <a:t>de.wikipedia.org/wiki/Baschar_al_Assad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43800" cy="914400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Quellenverzeichnis 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2708920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Auslöser</a:t>
            </a:r>
          </a:p>
          <a:p>
            <a:r>
              <a:rPr lang="de-DE" dirty="0" smtClean="0"/>
              <a:t>Minderheiten</a:t>
            </a:r>
          </a:p>
          <a:p>
            <a:r>
              <a:rPr lang="de-DE" dirty="0" smtClean="0"/>
              <a:t>Reformen in der Krise</a:t>
            </a:r>
          </a:p>
          <a:p>
            <a:r>
              <a:rPr lang="de-DE" dirty="0" smtClean="0"/>
              <a:t>Haltung von </a:t>
            </a:r>
            <a:r>
              <a:rPr lang="de-DE" dirty="0" err="1" smtClean="0"/>
              <a:t>Baschar</a:t>
            </a:r>
            <a:r>
              <a:rPr lang="de-DE" dirty="0" smtClean="0"/>
              <a:t> al Assad</a:t>
            </a:r>
          </a:p>
          <a:p>
            <a:r>
              <a:rPr lang="de-DE" dirty="0" smtClean="0"/>
              <a:t>Konfliktparteien</a:t>
            </a:r>
          </a:p>
          <a:p>
            <a:r>
              <a:rPr lang="de-DE" dirty="0" smtClean="0"/>
              <a:t>Gefahr eines Übergreifens auf andere Länder</a:t>
            </a:r>
          </a:p>
          <a:p>
            <a:r>
              <a:rPr lang="de-DE" dirty="0" smtClean="0"/>
              <a:t>Internationale Reaktionen</a:t>
            </a:r>
          </a:p>
          <a:p>
            <a:r>
              <a:rPr lang="de-DE" dirty="0" smtClean="0"/>
              <a:t>Aussagen der </a:t>
            </a:r>
            <a:r>
              <a:rPr lang="de-DE" dirty="0" smtClean="0"/>
              <a:t>UN-Funktionäre</a:t>
            </a:r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 smtClean="0"/>
              <a:t>UN </a:t>
            </a:r>
            <a:r>
              <a:rPr lang="de-DE" dirty="0" smtClean="0"/>
              <a:t>Generalversammlung</a:t>
            </a:r>
          </a:p>
          <a:p>
            <a:r>
              <a:rPr lang="de-DE" dirty="0" smtClean="0"/>
              <a:t>Probleme des Konflikts</a:t>
            </a:r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543800" cy="914400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Der Bürgerkrieg in Syrien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543800" cy="914400"/>
          </a:xfrm>
        </p:spPr>
        <p:txBody>
          <a:bodyPr>
            <a:noAutofit/>
          </a:bodyPr>
          <a:lstStyle/>
          <a:p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>Präsident </a:t>
            </a:r>
            <a:r>
              <a:rPr lang="de-DE" sz="4000" dirty="0" err="1" smtClean="0">
                <a:solidFill>
                  <a:schemeClr val="tx1">
                    <a:lumMod val="65000"/>
                  </a:schemeClr>
                </a:solidFill>
              </a:rPr>
              <a:t>Bashar</a:t>
            </a:r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al Assad</a:t>
            </a:r>
            <a:br>
              <a:rPr lang="de-DE" sz="4000" dirty="0">
                <a:solidFill>
                  <a:schemeClr val="tx1">
                    <a:lumMod val="65000"/>
                  </a:schemeClr>
                </a:solidFill>
              </a:rPr>
            </a:b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3888432" cy="4464496"/>
          </a:xfrm>
        </p:spPr>
        <p:txBody>
          <a:bodyPr>
            <a:normAutofit/>
          </a:bodyPr>
          <a:lstStyle/>
          <a:p>
            <a:r>
              <a:rPr lang="de-DE" sz="1800" dirty="0" smtClean="0"/>
              <a:t>seit </a:t>
            </a:r>
            <a:r>
              <a:rPr lang="de-DE" sz="1800" dirty="0" smtClean="0"/>
              <a:t>2000</a:t>
            </a:r>
          </a:p>
          <a:p>
            <a:r>
              <a:rPr lang="de-DE" sz="1800" dirty="0" smtClean="0"/>
              <a:t>Säkulare Regierungsform</a:t>
            </a:r>
          </a:p>
          <a:p>
            <a:r>
              <a:rPr lang="de-DE" sz="1800" dirty="0" smtClean="0"/>
              <a:t>(keine religiöse </a:t>
            </a:r>
            <a:r>
              <a:rPr lang="de-DE" sz="1800" dirty="0" smtClean="0"/>
              <a:t>Einflussnahme in </a:t>
            </a:r>
            <a:r>
              <a:rPr lang="de-DE" sz="1800" dirty="0" smtClean="0"/>
              <a:t>die Politik)</a:t>
            </a:r>
            <a:endParaRPr lang="de-DE" sz="1800" dirty="0" smtClean="0"/>
          </a:p>
          <a:p>
            <a:r>
              <a:rPr lang="de-DE" sz="1800" dirty="0" smtClean="0"/>
              <a:t>Parteivorsitzender der </a:t>
            </a:r>
            <a:r>
              <a:rPr lang="de-DE" sz="1800" dirty="0" err="1" smtClean="0"/>
              <a:t>Baath</a:t>
            </a:r>
            <a:r>
              <a:rPr lang="de-DE" sz="1800" dirty="0" smtClean="0"/>
              <a:t> Partei</a:t>
            </a:r>
          </a:p>
          <a:p>
            <a:r>
              <a:rPr lang="de-DE" sz="1800" dirty="0" smtClean="0"/>
              <a:t>Sohn des früheren Präsidenten Hafiz al Assad</a:t>
            </a:r>
          </a:p>
          <a:p>
            <a:r>
              <a:rPr lang="de-DE" sz="1800" dirty="0" smtClean="0"/>
              <a:t>führt den diktatorischen Stil des Vaters fort</a:t>
            </a:r>
          </a:p>
          <a:p>
            <a:pPr>
              <a:buNone/>
            </a:pPr>
            <a:r>
              <a:rPr lang="de-DE" sz="1800" dirty="0" smtClean="0"/>
              <a:t> </a:t>
            </a:r>
          </a:p>
          <a:p>
            <a:pPr>
              <a:buNone/>
            </a:pPr>
            <a:r>
              <a:rPr lang="de-DE" sz="1800" dirty="0" smtClean="0"/>
              <a:t> </a:t>
            </a:r>
          </a:p>
          <a:p>
            <a:endParaRPr lang="de-DE" sz="1800" dirty="0" smtClean="0"/>
          </a:p>
          <a:p>
            <a:endParaRPr lang="de-DE" sz="1800" dirty="0" smtClean="0"/>
          </a:p>
          <a:p>
            <a:pPr>
              <a:buNone/>
            </a:pPr>
            <a:endParaRPr lang="de-DE" sz="1800" dirty="0"/>
          </a:p>
        </p:txBody>
      </p:sp>
      <p:pic>
        <p:nvPicPr>
          <p:cNvPr id="6" name="Inhaltsplatzhalter 5" descr="Bashar-al-Assad-su_1925765b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4366246" cy="3042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3131840" y="2492896"/>
            <a:ext cx="5408340" cy="3856914"/>
          </a:xfrm>
        </p:spPr>
        <p:txBody>
          <a:bodyPr>
            <a:normAutofit/>
          </a:bodyPr>
          <a:lstStyle/>
          <a:p>
            <a:r>
              <a:rPr lang="de-DE" dirty="0" smtClean="0"/>
              <a:t>Auslöser: Protest im Zuge des arabischen Frühlings</a:t>
            </a:r>
          </a:p>
          <a:p>
            <a:r>
              <a:rPr lang="de-DE" dirty="0" smtClean="0"/>
              <a:t>eskaliert zum bewaffneten Konflikt</a:t>
            </a:r>
          </a:p>
          <a:p>
            <a:r>
              <a:rPr lang="de-DE" dirty="0" smtClean="0"/>
              <a:t>Zustrom von Geld und Waffen aus dem Ausland</a:t>
            </a:r>
          </a:p>
          <a:p>
            <a:r>
              <a:rPr lang="de-DE" dirty="0" smtClean="0"/>
              <a:t>religiös, ethnisch motivierter Kampf tritt in den Vordergrund</a:t>
            </a:r>
          </a:p>
          <a:p>
            <a:r>
              <a:rPr lang="de-DE" dirty="0" smtClean="0"/>
              <a:t>Sicherheitskräfte schießen auf Demonstranten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323528" y="2276872"/>
            <a:ext cx="4041775" cy="726976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Demonstration in </a:t>
            </a:r>
            <a:r>
              <a:rPr lang="de-DE" sz="1600" dirty="0" err="1" smtClean="0"/>
              <a:t>Zabadani</a:t>
            </a:r>
            <a:endParaRPr lang="de-DE" sz="1600" dirty="0"/>
          </a:p>
        </p:txBody>
      </p:sp>
      <p:pic>
        <p:nvPicPr>
          <p:cNvPr id="9" name="Inhaltsplatzhalter 8" descr="image-206649-galleryV9-oen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3689756" cy="2070875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36096" y="404664"/>
            <a:ext cx="3707904" cy="1728192"/>
          </a:xfrm>
        </p:spPr>
        <p:txBody>
          <a:bodyPr/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Der Bürgerkrieg in Syrien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844824"/>
            <a:ext cx="6096000" cy="3657599"/>
          </a:xfrm>
        </p:spPr>
        <p:txBody>
          <a:bodyPr/>
          <a:lstStyle/>
          <a:p>
            <a:r>
              <a:rPr lang="de-DE" dirty="0" smtClean="0"/>
              <a:t>Keine Anerkennung der Revolution</a:t>
            </a:r>
          </a:p>
          <a:p>
            <a:r>
              <a:rPr lang="de-DE" dirty="0" smtClean="0"/>
              <a:t>Ausländische Journalisten nach Anfang der Revolte ausgewiesen</a:t>
            </a:r>
          </a:p>
          <a:p>
            <a:r>
              <a:rPr lang="de-DE" dirty="0" smtClean="0"/>
              <a:t>Bereitschaft zu Friedensverhandlungen</a:t>
            </a:r>
          </a:p>
          <a:p>
            <a:r>
              <a:rPr lang="de-DE" dirty="0" smtClean="0"/>
              <a:t>Beruhigung des Konflikts durch frühere Reformen hält er für ausgeschlossen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71600" y="188640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de-DE" sz="40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Haltung des Präsidenten </a:t>
            </a:r>
            <a:r>
              <a:rPr lang="de-DE" sz="4000" dirty="0" err="1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Baschar</a:t>
            </a:r>
            <a:r>
              <a:rPr lang="de-DE" sz="4000" dirty="0"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al Assad</a:t>
            </a:r>
            <a:endParaRPr lang="de-DE" sz="4000" dirty="0">
              <a:solidFill>
                <a:prstClr val="white">
                  <a:lumMod val="6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755576" y="1556792"/>
            <a:ext cx="6096000" cy="3657599"/>
          </a:xfrm>
        </p:spPr>
        <p:txBody>
          <a:bodyPr>
            <a:normAutofit/>
          </a:bodyPr>
          <a:lstStyle/>
          <a:p>
            <a:r>
              <a:rPr lang="de-DE" dirty="0" smtClean="0"/>
              <a:t>Russland und China </a:t>
            </a:r>
            <a:r>
              <a:rPr lang="de-DE" dirty="0" smtClean="0"/>
              <a:t>unterstützen Assad</a:t>
            </a:r>
            <a:endParaRPr lang="de-DE" dirty="0" smtClean="0"/>
          </a:p>
          <a:p>
            <a:r>
              <a:rPr lang="de-DE" dirty="0" smtClean="0"/>
              <a:t>Islamisten und Terroristen am Konflikt beteiligt</a:t>
            </a:r>
          </a:p>
          <a:p>
            <a:r>
              <a:rPr lang="de-DE" dirty="0" smtClean="0"/>
              <a:t>Konfliktparteien haben unterschiedliche Visionen eins zukünftigen Syriens</a:t>
            </a:r>
          </a:p>
          <a:p>
            <a:r>
              <a:rPr lang="de-DE" dirty="0" smtClean="0"/>
              <a:t>Teil will Gottesstaat, anderer Teil freiheitlichen, säkularen Staat</a:t>
            </a:r>
          </a:p>
          <a:p>
            <a:pPr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543800" cy="914400"/>
          </a:xfrm>
        </p:spPr>
        <p:txBody>
          <a:bodyPr/>
          <a:lstStyle/>
          <a:p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>Probleme des Konfliktes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2204864"/>
            <a:ext cx="6480720" cy="3960440"/>
          </a:xfrm>
        </p:spPr>
        <p:txBody>
          <a:bodyPr>
            <a:normAutofit fontScale="85000" lnSpcReduction="10000"/>
          </a:bodyPr>
          <a:lstStyle/>
          <a:p>
            <a:endParaRPr lang="de-DE" dirty="0" smtClean="0"/>
          </a:p>
          <a:p>
            <a:pPr>
              <a:buNone/>
            </a:pPr>
            <a:r>
              <a:rPr lang="de-DE" dirty="0" smtClean="0"/>
              <a:t>  </a:t>
            </a:r>
            <a:r>
              <a:rPr lang="de-DE" sz="2800" dirty="0" smtClean="0"/>
              <a:t>religiöse </a:t>
            </a:r>
            <a:r>
              <a:rPr lang="de-DE" sz="2800" dirty="0" smtClean="0"/>
              <a:t>Minderheiten:</a:t>
            </a:r>
          </a:p>
          <a:p>
            <a:r>
              <a:rPr lang="de-DE" sz="2800" dirty="0" err="1" smtClean="0"/>
              <a:t>Aleviten</a:t>
            </a:r>
            <a:r>
              <a:rPr lang="de-DE" sz="2800" dirty="0" smtClean="0"/>
              <a:t>, Christen, </a:t>
            </a:r>
            <a:r>
              <a:rPr lang="de-DE" sz="2800" dirty="0" err="1" smtClean="0"/>
              <a:t>shiitische</a:t>
            </a:r>
            <a:r>
              <a:rPr lang="de-DE" sz="2800" dirty="0" smtClean="0"/>
              <a:t> Muslime und Drusen</a:t>
            </a:r>
          </a:p>
          <a:p>
            <a:pPr marL="18288" indent="0">
              <a:buNone/>
            </a:pPr>
            <a:endParaRPr lang="de-DE" sz="2800" dirty="0" smtClean="0"/>
          </a:p>
          <a:p>
            <a:pPr marL="18288" indent="0">
              <a:buNone/>
            </a:pPr>
            <a:r>
              <a:rPr lang="de-DE" sz="2800" dirty="0" err="1" smtClean="0"/>
              <a:t>e</a:t>
            </a:r>
            <a:r>
              <a:rPr lang="de-DE" sz="2800" dirty="0" err="1" smtClean="0"/>
              <a:t>thnishe</a:t>
            </a:r>
            <a:r>
              <a:rPr lang="de-DE" sz="2800" dirty="0" smtClean="0"/>
              <a:t> </a:t>
            </a:r>
            <a:r>
              <a:rPr lang="de-DE" sz="2800" dirty="0" smtClean="0"/>
              <a:t>Minderheiten:</a:t>
            </a:r>
          </a:p>
          <a:p>
            <a:endParaRPr lang="de-DE" sz="2800" dirty="0" smtClean="0"/>
          </a:p>
          <a:p>
            <a:r>
              <a:rPr lang="de-DE" sz="2800" dirty="0" smtClean="0"/>
              <a:t>Kurden, Palästinenser, Turkmenen, Aramäer</a:t>
            </a:r>
          </a:p>
          <a:p>
            <a:r>
              <a:rPr lang="de-DE" sz="2800" dirty="0" smtClean="0"/>
              <a:t>Minderheiten bilden eigene Milizen um sich vor Terroristen zu schützen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7543800" cy="914400"/>
          </a:xfrm>
        </p:spPr>
        <p:txBody>
          <a:bodyPr/>
          <a:lstStyle/>
          <a:p>
            <a:pPr algn="ctr"/>
            <a:r>
              <a:rPr lang="de-DE" sz="4000" dirty="0" smtClean="0">
                <a:solidFill>
                  <a:schemeClr val="tx1">
                    <a:lumMod val="65000"/>
                  </a:schemeClr>
                </a:solidFill>
              </a:rPr>
              <a:t>Minderheiten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3800" cy="914400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>
                    <a:lumMod val="65000"/>
                  </a:schemeClr>
                </a:solidFill>
              </a:rPr>
              <a:t>Konfliktparteien</a:t>
            </a:r>
            <a:endParaRPr lang="de-DE" sz="40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3273552" cy="3429000"/>
          </a:xfrm>
        </p:spPr>
        <p:txBody>
          <a:bodyPr>
            <a:normAutofit/>
          </a:bodyPr>
          <a:lstStyle/>
          <a:p>
            <a:r>
              <a:rPr lang="de-DE" dirty="0" smtClean="0"/>
              <a:t>Zentralregierung Assad</a:t>
            </a:r>
          </a:p>
          <a:p>
            <a:r>
              <a:rPr lang="de-DE" dirty="0" smtClean="0"/>
              <a:t>Unterstützung seitens China, Russland, Iran, Hisbollah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>
          <a:xfrm>
            <a:off x="5167473" y="692696"/>
            <a:ext cx="3273552" cy="343217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Opposition und Verbündete</a:t>
            </a:r>
          </a:p>
          <a:p>
            <a:r>
              <a:rPr lang="de-DE" dirty="0" smtClean="0"/>
              <a:t>Fatah al Islam</a:t>
            </a:r>
          </a:p>
          <a:p>
            <a:r>
              <a:rPr lang="de-DE" dirty="0" smtClean="0"/>
              <a:t>Al </a:t>
            </a:r>
            <a:r>
              <a:rPr lang="de-DE" dirty="0" err="1" smtClean="0"/>
              <a:t>Nusra</a:t>
            </a:r>
            <a:endParaRPr lang="de-DE" dirty="0" smtClean="0"/>
          </a:p>
          <a:p>
            <a:r>
              <a:rPr lang="de-DE" dirty="0" smtClean="0"/>
              <a:t>Al Kaida</a:t>
            </a:r>
          </a:p>
          <a:p>
            <a:r>
              <a:rPr lang="de-DE" dirty="0" smtClean="0"/>
              <a:t>Taliban</a:t>
            </a:r>
          </a:p>
          <a:p>
            <a:r>
              <a:rPr lang="de-DE" dirty="0" err="1" smtClean="0"/>
              <a:t>Muslimbrüder</a:t>
            </a:r>
            <a:r>
              <a:rPr lang="de-DE" dirty="0" smtClean="0"/>
              <a:t> Syriens</a:t>
            </a:r>
          </a:p>
          <a:p>
            <a:r>
              <a:rPr lang="de-DE" dirty="0" smtClean="0"/>
              <a:t>FSA</a:t>
            </a:r>
          </a:p>
          <a:p>
            <a:r>
              <a:rPr lang="de-DE" dirty="0" smtClean="0"/>
              <a:t>Moderate Opposition wird von der Türkei, USA und Golf-Monarchien unterstützt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11" y="4593140"/>
            <a:ext cx="2687523" cy="154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70" y="4593141"/>
            <a:ext cx="2194065" cy="146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606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1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538</Words>
  <Application>Microsoft Office PowerPoint</Application>
  <PresentationFormat>Bildschirmpräsentation (4:3)</PresentationFormat>
  <Paragraphs>122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Elementar</vt:lpstr>
      <vt:lpstr>Die Uno und Syrien </vt:lpstr>
      <vt:lpstr>Der Bürgerkrieg in Syrien</vt:lpstr>
      <vt:lpstr>Präsident Bashar al Assad </vt:lpstr>
      <vt:lpstr>Der Bürgerkrieg in Syrien</vt:lpstr>
      <vt:lpstr>PowerPoint-Präsentation</vt:lpstr>
      <vt:lpstr>Probleme des Konfliktes</vt:lpstr>
      <vt:lpstr>Minderheiten</vt:lpstr>
      <vt:lpstr>Konfliktparteien</vt:lpstr>
      <vt:lpstr>PowerPoint-Präsentation</vt:lpstr>
      <vt:lpstr>  Die Wunde der Welt und eine Schande</vt:lpstr>
      <vt:lpstr>UN-Sicherheitsrat</vt:lpstr>
      <vt:lpstr>UN-Generalversammlung</vt:lpstr>
      <vt:lpstr>UN-Beobachtermission (2012) </vt:lpstr>
      <vt:lpstr>UN - Menschenrechtsrat</vt:lpstr>
      <vt:lpstr>Klage der syrischen Opposition</vt:lpstr>
      <vt:lpstr>UN – Hunger-und Flüchtlingshilfe</vt:lpstr>
      <vt:lpstr>Situation 2016</vt:lpstr>
      <vt:lpstr>Quellenverzeichnis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Arman Atabekyan</dc:creator>
  <cp:lastModifiedBy>Nicole</cp:lastModifiedBy>
  <cp:revision>90</cp:revision>
  <dcterms:created xsi:type="dcterms:W3CDTF">2013-11-27T20:34:09Z</dcterms:created>
  <dcterms:modified xsi:type="dcterms:W3CDTF">2016-12-01T14:18:03Z</dcterms:modified>
</cp:coreProperties>
</file>