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02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7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94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00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78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84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15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1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3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0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9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63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5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45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1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32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F1B753-BA3D-496E-9C7C-22DC7008DEDE}" type="datetimeFigureOut">
              <a:rPr lang="de-DE" smtClean="0"/>
              <a:t>29.11.2019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ADB725-1319-48C2-A153-BB13A53AF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118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isches-lexikon-bayerns.de/Lexikon/Judenverfolgungen_(Sp%C3%A4tmittelalter)" TargetMode="External"/><Relationship Id="rId2" Type="http://schemas.openxmlformats.org/officeDocument/2006/relationships/hyperlink" Target="https://www.schum-staedte.info/die-christlich-juedische-beziehung/verfolgung-und-vertreibu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Frankfurter_Judengas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93531-09CC-4DF2-8804-256BF92FA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357867"/>
            <a:ext cx="9144000" cy="1058862"/>
          </a:xfrm>
        </p:spPr>
        <p:txBody>
          <a:bodyPr/>
          <a:lstStyle/>
          <a:p>
            <a:r>
              <a:rPr lang="de-DE" dirty="0"/>
              <a:t>Die Juden im Mittelalter</a:t>
            </a:r>
          </a:p>
        </p:txBody>
      </p:sp>
      <p:pic>
        <p:nvPicPr>
          <p:cNvPr id="1026" name="Picture 2" descr="https://www.historisches-lexikon-bayerns.de/images/7/7a/Artikel_45766_bilder_value_2_judenverfolgungen2.jpg">
            <a:extLst>
              <a:ext uri="{FF2B5EF4-FFF2-40B4-BE49-F238E27FC236}">
                <a16:creationId xmlns:a16="http://schemas.microsoft.com/office/drawing/2014/main" id="{5D7E2650-5B70-4FCC-BBB2-E888172F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09" y="1547525"/>
            <a:ext cx="5715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B3813DA-5581-4B35-B011-C114B6E99894}"/>
              </a:ext>
            </a:extLst>
          </p:cNvPr>
          <p:cNvSpPr/>
          <p:nvPr/>
        </p:nvSpPr>
        <p:spPr>
          <a:xfrm>
            <a:off x="7656945" y="5138331"/>
            <a:ext cx="40455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Judenpogrom in Deggendorf 1338 </a:t>
            </a:r>
            <a:r>
              <a:rPr lang="de-DE" sz="1400" dirty="0"/>
              <a:t>( </a:t>
            </a:r>
            <a:r>
              <a:rPr lang="de-DE" sz="1400" dirty="0" err="1"/>
              <a:t>Schedelsche</a:t>
            </a:r>
            <a:r>
              <a:rPr lang="de-DE" sz="1400" dirty="0"/>
              <a:t> Weltchronik, Nürnberg 1493, Bayerische Staatsbibliothek, Rar 287, </a:t>
            </a:r>
            <a:r>
              <a:rPr lang="de-DE" sz="1400" dirty="0" err="1"/>
              <a:t>fol</a:t>
            </a:r>
            <a:r>
              <a:rPr lang="de-DE" sz="1400" dirty="0"/>
              <a:t>. 230)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50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E264F-2B4B-4F99-BE6E-E5706448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65476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39E49-50D9-4A89-82EC-D88AADAC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D83011-DA0A-4E19-AFB3-A6541174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http://www.bpb.de/izpb/7646/judentum-in-antike-und-fruehmittelalter?p=all</a:t>
            </a:r>
          </a:p>
          <a:p>
            <a:r>
              <a:rPr lang="de-DE" dirty="0"/>
              <a:t>https://www.mdr.de/zeitreise/weitere-epochen/mittelalter/juden-im-mittelalter-100.html</a:t>
            </a:r>
          </a:p>
          <a:p>
            <a:r>
              <a:rPr lang="de-DE" dirty="0"/>
              <a:t>http://www.judentum-projekt.de/geschichte/mittelalter/recht/index.html</a:t>
            </a:r>
          </a:p>
          <a:p>
            <a:r>
              <a:rPr lang="de-DE" dirty="0"/>
              <a:t>https://www.lernhelfer.de/schuelerlexikon/geschichte/artikel/die-stellung-der-juden-im-mittelalter</a:t>
            </a:r>
          </a:p>
          <a:p>
            <a:r>
              <a:rPr lang="de-DE" dirty="0">
                <a:hlinkClick r:id="rId2"/>
              </a:rPr>
              <a:t>https://www.schum-staedte.info/die-christlich-juedische-beziehung/verfolgung-und-vertreibung.html</a:t>
            </a:r>
            <a:endParaRPr lang="de-DE" dirty="0"/>
          </a:p>
          <a:p>
            <a:r>
              <a:rPr lang="de-DE" dirty="0">
                <a:hlinkClick r:id="rId3"/>
              </a:rPr>
              <a:t>https://www.historisches-lexikon-bayerns.de/Lexikon/Judenverfolgungen_(Sp%C3%A4tmittelalter)</a:t>
            </a:r>
            <a:endParaRPr lang="de-DE" dirty="0"/>
          </a:p>
          <a:p>
            <a:r>
              <a:rPr lang="de-DE" dirty="0">
                <a:hlinkClick r:id="rId4"/>
              </a:rPr>
              <a:t>https://de.wikipedia.org/wiki/Frankfurter_Judengasse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70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552F1-CDA0-42DD-BF3E-3F9025F1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Inhaltsangabe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5B664-E061-4457-B396-6D2493B3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Juden im Fränkischen Reich</a:t>
            </a:r>
          </a:p>
          <a:p>
            <a:r>
              <a:rPr lang="de-DE" dirty="0"/>
              <a:t>Die Juden in Deutschland im hohen Mittelalter</a:t>
            </a:r>
          </a:p>
          <a:p>
            <a:r>
              <a:rPr lang="de-DE" dirty="0"/>
              <a:t>Der Papst und die Juden</a:t>
            </a:r>
          </a:p>
          <a:p>
            <a:r>
              <a:rPr lang="de-DE" dirty="0"/>
              <a:t>Schutz der Juden</a:t>
            </a:r>
          </a:p>
          <a:p>
            <a:r>
              <a:rPr lang="de-DE" dirty="0"/>
              <a:t>Ghetto</a:t>
            </a:r>
          </a:p>
          <a:p>
            <a:r>
              <a:rPr lang="de-DE" dirty="0"/>
              <a:t>Berufe und Berufsverbote</a:t>
            </a:r>
          </a:p>
          <a:p>
            <a:r>
              <a:rPr lang="de-DE" dirty="0"/>
              <a:t>Pogrome und der Niedergang der Juden</a:t>
            </a:r>
          </a:p>
          <a:p>
            <a:r>
              <a:rPr lang="de-DE" dirty="0"/>
              <a:t>Dank</a:t>
            </a:r>
          </a:p>
          <a:p>
            <a:r>
              <a:rPr lang="de-DE" dirty="0"/>
              <a:t>Quellen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15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1DB97-EDB6-4964-A4BA-613DFC67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57" y="4875259"/>
            <a:ext cx="8534400" cy="1507067"/>
          </a:xfrm>
        </p:spPr>
        <p:txBody>
          <a:bodyPr/>
          <a:lstStyle/>
          <a:p>
            <a:r>
              <a:rPr lang="de-DE" dirty="0"/>
              <a:t>Die Juden im Fränkischen 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D774C-68AB-47F3-90C1-9AFAB7FDC0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6. Jahrhundert:</a:t>
            </a:r>
          </a:p>
          <a:p>
            <a:r>
              <a:rPr lang="de-DE" dirty="0"/>
              <a:t>Juden bestreiten Lebensunterhalt durch Fernhandel</a:t>
            </a:r>
          </a:p>
          <a:p>
            <a:r>
              <a:rPr lang="de-DE" dirty="0"/>
              <a:t>Frankenreich gehört zur römischen Kirche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Ab dem 8. Jahrhundert:</a:t>
            </a:r>
          </a:p>
          <a:p>
            <a:r>
              <a:rPr lang="de-DE" dirty="0"/>
              <a:t>Veränderungen der Stellung der Juden</a:t>
            </a:r>
          </a:p>
          <a:p>
            <a:r>
              <a:rPr lang="de-DE" dirty="0"/>
              <a:t>Jüdische Kaufleute wurden unentbehrlich</a:t>
            </a:r>
          </a:p>
          <a:p>
            <a:r>
              <a:rPr lang="de-DE" dirty="0"/>
              <a:t>Jüdische Ärzte und Gelehrte erhielten von den Herrschern großzügige Privilegien</a:t>
            </a:r>
          </a:p>
          <a:p>
            <a:r>
              <a:rPr lang="de-DE" dirty="0"/>
              <a:t>widersprüchliches Verhalten der Könige gegenüber der jüdischen Gesellschaft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B4F7DD-5CAF-4B46-B9AF-AA38D9DBC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85" y="332509"/>
            <a:ext cx="5150447" cy="4341091"/>
          </a:xfrm>
        </p:spPr>
      </p:pic>
    </p:spTree>
    <p:extLst>
      <p:ext uri="{BB962C8B-B14F-4D97-AF65-F5344CB8AC3E}">
        <p14:creationId xmlns:p14="http://schemas.microsoft.com/office/powerpoint/2010/main" val="12180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11F53-BAD6-4C04-88B2-2D7DAD87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Juden in Deutschland im hohen Mittelalter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A4488-4D5C-49C8-936D-406A89635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B0C131-B31C-47AA-B98B-7397F61C3F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wirtschaftlich und kulturell blühende Gemeinden</a:t>
            </a:r>
          </a:p>
          <a:p>
            <a:r>
              <a:rPr lang="de-DE" dirty="0"/>
              <a:t>Könige, Kaiser und die Bischöfe mildern die diskriminierenden Konzilsgesetze ab </a:t>
            </a:r>
          </a:p>
          <a:p>
            <a:r>
              <a:rPr lang="de-DE" dirty="0"/>
              <a:t>Anwerben der Juden und Versprechen von Handels-, Autonomie- und Schutzprivilegien</a:t>
            </a:r>
          </a:p>
          <a:p>
            <a:r>
              <a:rPr lang="de-DE" dirty="0"/>
              <a:t>Juden gehörten zur gesellschaftlich gehobenen Schicht und durften Waffen tragen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4FFE55-059D-4860-A1A0-95755FE6A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negativ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DC0765-04CD-4D3E-8E03-2EA22EE16B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/>
              <a:t>    </a:t>
            </a:r>
          </a:p>
          <a:p>
            <a:r>
              <a:rPr lang="de-DE" dirty="0"/>
              <a:t>1095: Aufruf zum Kreuzzug gegen Muslime im Orient durch Papst Urban II. . Rückeroberung Jerusalems</a:t>
            </a:r>
          </a:p>
          <a:p>
            <a:r>
              <a:rPr lang="de-DE" dirty="0"/>
              <a:t>Bauern- und Volkskreuzzüge:</a:t>
            </a:r>
          </a:p>
          <a:p>
            <a:pPr marL="0" indent="0">
              <a:buNone/>
            </a:pPr>
            <a:r>
              <a:rPr lang="de-DE" dirty="0"/>
              <a:t>   Bürger fallen in Deutschland über </a:t>
            </a:r>
          </a:p>
          <a:p>
            <a:pPr marL="0" indent="0">
              <a:buNone/>
            </a:pPr>
            <a:r>
              <a:rPr lang="de-DE" dirty="0"/>
              <a:t>   Judenviertel her</a:t>
            </a:r>
          </a:p>
          <a:p>
            <a:pPr marL="0" indent="0">
              <a:buNone/>
            </a:pPr>
            <a:r>
              <a:rPr lang="de-DE" dirty="0"/>
              <a:t>   Massaker und Plünderungen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79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5260A-0264-4C75-940B-94578C3F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36" y="5511510"/>
            <a:ext cx="5800437" cy="646835"/>
          </a:xfrm>
        </p:spPr>
        <p:txBody>
          <a:bodyPr>
            <a:noAutofit/>
          </a:bodyPr>
          <a:lstStyle/>
          <a:p>
            <a:r>
              <a:rPr lang="de-DE" sz="3600" dirty="0"/>
              <a:t>Der Papst und die Juden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557E6-7A04-4E0C-852F-09CC81F7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9" y="699655"/>
            <a:ext cx="5116946" cy="646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400" dirty="0"/>
              <a:t>1348: Papst Clemens VI. schützt die Juden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8E2F7B-629E-40F0-A831-ECF77335B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8842" y="1189182"/>
            <a:ext cx="4904509" cy="4114800"/>
          </a:xfrm>
        </p:spPr>
        <p:txBody>
          <a:bodyPr>
            <a:normAutofit fontScale="47500" lnSpcReduction="20000"/>
          </a:bodyPr>
          <a:lstStyle/>
          <a:p>
            <a:r>
              <a:rPr lang="de-DE" sz="4400" dirty="0"/>
              <a:t>7. Jahrhundert, </a:t>
            </a:r>
          </a:p>
          <a:p>
            <a:r>
              <a:rPr lang="de-DE" sz="4400" dirty="0"/>
              <a:t>unter Papst Gregor I.: diverse Schutzmaßnahmen zu Gunsten der Juden aus</a:t>
            </a:r>
          </a:p>
          <a:p>
            <a:endParaRPr lang="de-DE" sz="4400" dirty="0"/>
          </a:p>
          <a:p>
            <a:r>
              <a:rPr lang="de-DE" sz="4400" dirty="0"/>
              <a:t>seit 1120 in regelmäßigen Abständen kirchliche und weltliche Verordnungen zum Schutz von Integrität und Autonomie der Juden</a:t>
            </a:r>
          </a:p>
          <a:p>
            <a:endParaRPr lang="de-DE" sz="4400" dirty="0"/>
          </a:p>
          <a:p>
            <a:r>
              <a:rPr lang="de-DE" sz="4400" dirty="0"/>
              <a:t>Juden gelten als geduldete Minderheit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94CA10-4934-4B98-B4D3-BF5565431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189183"/>
            <a:ext cx="5872932" cy="37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0A8D5-BF00-4775-A2AD-76D44C46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Schutz der Juden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D1C6F1-3356-4E4B-A1E3-79A1002FC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positiv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21BEEA-60A0-4002-9C8E-00528AA86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Heinrich IV. erneuerte 1097 die Schutzrechte der Juden</a:t>
            </a:r>
          </a:p>
          <a:p>
            <a:r>
              <a:rPr lang="de-DE" dirty="0"/>
              <a:t> zwangsgetaufte Juden durften angestammte Religion annehmen</a:t>
            </a:r>
          </a:p>
          <a:p>
            <a:r>
              <a:rPr lang="de-DE" dirty="0"/>
              <a:t> 1103 Erklärung der Juden des Reiches zu „</a:t>
            </a:r>
            <a:r>
              <a:rPr lang="de-DE" dirty="0" err="1"/>
              <a:t>homines</a:t>
            </a:r>
            <a:r>
              <a:rPr lang="de-DE" dirty="0"/>
              <a:t> minus potentes“ = besonders schutzbedürftige Personen 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D60A8-6C2C-40EC-B32D-4482EF097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2000" dirty="0"/>
              <a:t>negativ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3AD941-3DF4-4D5F-ACC4-0C37A085C7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13. Jh.: </a:t>
            </a:r>
          </a:p>
          <a:p>
            <a:r>
              <a:rPr lang="de-DE" dirty="0"/>
              <a:t>christliche Kirche beschließt antijüdische Maßnahmen</a:t>
            </a:r>
          </a:p>
          <a:p>
            <a:r>
              <a:rPr lang="de-DE" dirty="0"/>
              <a:t> Kennzeichnungspflicht für Juden (Hut)</a:t>
            </a:r>
          </a:p>
          <a:p>
            <a:r>
              <a:rPr lang="de-DE" dirty="0"/>
              <a:t> Verbot vermeintlicher Wucherzinsen</a:t>
            </a:r>
          </a:p>
          <a:p>
            <a:r>
              <a:rPr lang="de-DE" dirty="0"/>
              <a:t> ewige Knechtschaft der Juden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10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3F722-10AD-4E66-9B99-BFD4BFE8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226241"/>
            <a:ext cx="3574472" cy="1507067"/>
          </a:xfrm>
        </p:spPr>
        <p:txBody>
          <a:bodyPr/>
          <a:lstStyle/>
          <a:p>
            <a:r>
              <a:rPr lang="de-DE" dirty="0"/>
              <a:t>Ghetto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71C958-E0E5-4AD9-89BE-46D692289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454" y="914400"/>
            <a:ext cx="5754255" cy="4119418"/>
          </a:xfrm>
        </p:spPr>
        <p:txBody>
          <a:bodyPr>
            <a:normAutofit fontScale="92500"/>
          </a:bodyPr>
          <a:lstStyle/>
          <a:p>
            <a:r>
              <a:rPr lang="de-DE" dirty="0"/>
              <a:t>auch „Judengasse“ oder „Judenviertel“ genannt</a:t>
            </a:r>
          </a:p>
          <a:p>
            <a:r>
              <a:rPr lang="de-DE" dirty="0"/>
              <a:t>zwangsweise zugewiesene Wohnviertel </a:t>
            </a:r>
          </a:p>
          <a:p>
            <a:r>
              <a:rPr lang="de-DE" dirty="0"/>
              <a:t>abends verschlossen, nur tagsüber Zugang zu den übrigen Stadtvierteln</a:t>
            </a:r>
          </a:p>
          <a:p>
            <a:r>
              <a:rPr lang="de-DE" dirty="0"/>
              <a:t>der Judenmeister, der „Magister </a:t>
            </a:r>
            <a:r>
              <a:rPr lang="de-DE" dirty="0" err="1"/>
              <a:t>Judeorum</a:t>
            </a:r>
            <a:r>
              <a:rPr lang="de-DE" dirty="0"/>
              <a:t>“, war der offizielle Repräsentant gegenüber den Behörden</a:t>
            </a:r>
          </a:p>
          <a:p>
            <a:r>
              <a:rPr lang="de-DE" dirty="0"/>
              <a:t>meist Rabbiner</a:t>
            </a:r>
          </a:p>
          <a:p>
            <a:r>
              <a:rPr lang="de-DE" dirty="0"/>
              <a:t>innerhalb des Ghettos kaum Kleiderordnung, außerhalb von den Stadträten verordnet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D3E130-82A4-44DD-BC44-C386C72B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71" y="935182"/>
            <a:ext cx="4879344" cy="290483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91ACB31-405F-48A1-96D6-B86B19AB7A4E}"/>
              </a:ext>
            </a:extLst>
          </p:cNvPr>
          <p:cNvSpPr/>
          <p:nvPr/>
        </p:nvSpPr>
        <p:spPr>
          <a:xfrm>
            <a:off x="6741091" y="4169569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Frankfurter Judengasse</a:t>
            </a:r>
          </a:p>
        </p:txBody>
      </p:sp>
    </p:spTree>
    <p:extLst>
      <p:ext uri="{BB962C8B-B14F-4D97-AF65-F5344CB8AC3E}">
        <p14:creationId xmlns:p14="http://schemas.microsoft.com/office/powerpoint/2010/main" val="239341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96206-2814-4098-8AF4-7242C00E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Berufe und Berufsverbote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BD292E-773C-4241-B730-5CC83C6A5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erlaubt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ECCFDB-E8F0-4FEF-9B9F-B99FEA7D8D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u="sng" dirty="0"/>
              <a:t>am Anfang des Mittelalters</a:t>
            </a:r>
          </a:p>
          <a:p>
            <a:r>
              <a:rPr lang="de-DE" dirty="0"/>
              <a:t>Kaufleute, Steuereinnehmer, Goldschmiede und Ärzte </a:t>
            </a:r>
          </a:p>
          <a:p>
            <a:r>
              <a:rPr lang="de-DE" dirty="0"/>
              <a:t>kaum Unterschied zur mittelalterlichen Gesellschaft</a:t>
            </a:r>
          </a:p>
          <a:p>
            <a:pPr marL="0" indent="0">
              <a:buNone/>
            </a:pPr>
            <a:r>
              <a:rPr lang="de-DE" u="sng" dirty="0"/>
              <a:t>Ab dem 12. Jahrhundert</a:t>
            </a:r>
          </a:p>
          <a:p>
            <a:r>
              <a:rPr lang="de-DE" dirty="0"/>
              <a:t>vielfach nur der Kleinhandel oder das Geldleih- bzw. -wechselgeschäft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E79654-FBE8-4065-9999-0719ABD3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verboten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39E1A7-B191-481C-BBD4-FB94D0CC5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9066" y="1278642"/>
            <a:ext cx="5200122" cy="17416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u="sng" dirty="0"/>
              <a:t>ab dem 12.Jahrhundert</a:t>
            </a:r>
          </a:p>
          <a:p>
            <a:r>
              <a:rPr lang="de-DE" dirty="0"/>
              <a:t> in Zünften zu arbeiten</a:t>
            </a:r>
          </a:p>
          <a:p>
            <a:r>
              <a:rPr lang="de-DE" dirty="0"/>
              <a:t> Land zu erwerben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16D534-86B8-48F6-92F1-20ED46DE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85" y="2785798"/>
            <a:ext cx="4605653" cy="26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CC471-4ABA-48A8-B750-20E83DFF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Pogrome und Niedergang der Juden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97C8E4-341F-47B4-9939-90FD2C367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Unterstellungen und Schuldzuweisungen:</a:t>
            </a:r>
          </a:p>
          <a:p>
            <a:r>
              <a:rPr lang="de-DE" dirty="0"/>
              <a:t>Brunnenvergiftung</a:t>
            </a:r>
          </a:p>
          <a:p>
            <a:r>
              <a:rPr lang="de-DE" dirty="0"/>
              <a:t>Hostienfrevel</a:t>
            </a:r>
          </a:p>
          <a:p>
            <a:r>
              <a:rPr lang="de-DE" dirty="0"/>
              <a:t>Ritualmorde</a:t>
            </a:r>
          </a:p>
          <a:p>
            <a:r>
              <a:rPr lang="de-DE" dirty="0"/>
              <a:t>Pest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erzwungene Geständnisse durch Folter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417271-0CDB-4064-9057-76B2486344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Folgen:</a:t>
            </a:r>
          </a:p>
          <a:p>
            <a:r>
              <a:rPr lang="de-DE" dirty="0"/>
              <a:t>Juden litten unter Verfolgung, Vertreibung, Zwangstaufe, Folter und Ermordung </a:t>
            </a:r>
          </a:p>
          <a:p>
            <a:r>
              <a:rPr lang="de-DE" dirty="0"/>
              <a:t>um der Folter und Ermordung zu entgehen, Selbstmorde einiger jüdischer Gemeinden </a:t>
            </a:r>
          </a:p>
          <a:p>
            <a:r>
              <a:rPr lang="de-DE" dirty="0"/>
              <a:t>nach Ende der Pest, jüdische Gemeinden stark dezimiert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69151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577</Words>
  <Application>Microsoft Office PowerPoint</Application>
  <PresentationFormat>Breitbild</PresentationFormat>
  <Paragraphs>95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Segment</vt:lpstr>
      <vt:lpstr>Die Juden im Mittelalter</vt:lpstr>
      <vt:lpstr>Inhaltsangabe</vt:lpstr>
      <vt:lpstr>Die Juden im Fränkischen Reich</vt:lpstr>
      <vt:lpstr>Die Juden in Deutschland im hohen Mittelalter</vt:lpstr>
      <vt:lpstr>Der Papst und die Juden</vt:lpstr>
      <vt:lpstr>Schutz der Juden</vt:lpstr>
      <vt:lpstr>Ghetto</vt:lpstr>
      <vt:lpstr>Berufe und Berufsverbote</vt:lpstr>
      <vt:lpstr>Pogrome und Niedergang der Juden</vt:lpstr>
      <vt:lpstr>Vielen Dank für Ihre Aufmerksamkeit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Juden im Mittelalter</dc:title>
  <dc:creator>Conny Jahnke</dc:creator>
  <cp:lastModifiedBy>Nicole</cp:lastModifiedBy>
  <cp:revision>7</cp:revision>
  <dcterms:created xsi:type="dcterms:W3CDTF">2018-12-17T13:59:16Z</dcterms:created>
  <dcterms:modified xsi:type="dcterms:W3CDTF">2019-11-29T12:43:23Z</dcterms:modified>
</cp:coreProperties>
</file>