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howGuides="1">
      <p:cViewPr>
        <p:scale>
          <a:sx n="75" d="100"/>
          <a:sy n="75" d="100"/>
        </p:scale>
        <p:origin x="-18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D50BB1EB-07C3-447A-BFE8-FE6482713EBE}" type="slidenum">
              <a:t>‹Nr.›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6031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1190159" y="878039"/>
            <a:ext cx="4473720" cy="3164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izenplatzhalter 3"/>
          <p:cNvSpPr txBox="1">
            <a:spLocks noGrp="1"/>
          </p:cNvSpPr>
          <p:nvPr>
            <p:ph type="body" sz="quarter" idx="3"/>
          </p:nvPr>
        </p:nvSpPr>
        <p:spPr>
          <a:xfrm>
            <a:off x="1060200" y="4349880"/>
            <a:ext cx="4740120" cy="351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35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de-DE" sz="1200" b="0" i="0" u="none" strike="noStrike" baseline="0">
        <a:ln>
          <a:noFill/>
        </a:ln>
        <a:solidFill>
          <a:srgbClr val="000000"/>
        </a:solidFill>
        <a:latin typeface="Times New Roman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421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421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421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421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0520" y="878039"/>
            <a:ext cx="4475160" cy="316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60200" y="4349880"/>
            <a:ext cx="4740120" cy="351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2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7800" y="450850"/>
            <a:ext cx="1951038" cy="5775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1513" y="450850"/>
            <a:ext cx="5703887" cy="5775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5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79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1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8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00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09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66839" y="1717560"/>
            <a:ext cx="8777160" cy="5140440"/>
          </a:xfrm>
          <a:custGeom>
            <a:avLst>
              <a:gd name="f0" fmla="val 6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9360">
            <a:solidFill>
              <a:srgbClr val="C0C0C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elplatzhalter 2"/>
          <p:cNvSpPr txBox="1">
            <a:spLocks noGrp="1"/>
          </p:cNvSpPr>
          <p:nvPr>
            <p:ph type="title"/>
          </p:nvPr>
        </p:nvSpPr>
        <p:spPr>
          <a:xfrm>
            <a:off x="671040" y="451440"/>
            <a:ext cx="7807320" cy="124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1"/>
          </p:nvPr>
        </p:nvSpPr>
        <p:spPr>
          <a:xfrm>
            <a:off x="671040" y="1906200"/>
            <a:ext cx="7807320" cy="4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0" y="0"/>
            <a:ext cx="165240" cy="833399"/>
          </a:xfrm>
          <a:custGeom>
            <a:avLst>
              <a:gd name="f0" fmla="val 2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25C8D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0" y="2160720"/>
            <a:ext cx="165240" cy="833399"/>
          </a:xfrm>
          <a:custGeom>
            <a:avLst>
              <a:gd name="f0" fmla="val 2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25C8D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0" y="1060560"/>
            <a:ext cx="165240" cy="833399"/>
          </a:xfrm>
          <a:custGeom>
            <a:avLst>
              <a:gd name="f0" fmla="val 2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25C8D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4400" b="1" i="0" u="none" strike="noStrike" baseline="0">
          <a:ln>
            <a:noFill/>
          </a:ln>
          <a:solidFill>
            <a:srgbClr val="333333"/>
          </a:solidFill>
          <a:latin typeface="Arial" pitchFamily="34"/>
          <a:ea typeface="Arial Unicode MS" pitchFamily="2"/>
          <a:cs typeface="Arial Unicode MS" pitchFamily="2"/>
        </a:defRPr>
      </a:lvl1pPr>
    </p:titleStyle>
    <p:bodyStyle>
      <a:lvl1pPr marL="0" marR="0" indent="0" algn="l" rtl="0" hangingPunct="0">
        <a:lnSpc>
          <a:spcPct val="93000"/>
        </a:lnSpc>
        <a:spcBef>
          <a:spcPts val="0"/>
        </a:spcBef>
        <a:spcAft>
          <a:spcPts val="0"/>
        </a:spcAft>
        <a:tabLst>
          <a:tab pos="17280" algn="l"/>
          <a:tab pos="466560" algn="l"/>
          <a:tab pos="915840" algn="l"/>
          <a:tab pos="1365120" algn="l"/>
          <a:tab pos="1814400" algn="l"/>
          <a:tab pos="2263680" algn="l"/>
          <a:tab pos="2712960" algn="l"/>
          <a:tab pos="3162239" algn="l"/>
          <a:tab pos="3611520" algn="l"/>
          <a:tab pos="4060800" algn="l"/>
          <a:tab pos="4510079" algn="l"/>
          <a:tab pos="4959000" algn="l"/>
          <a:tab pos="5408280" algn="l"/>
          <a:tab pos="5857560" algn="l"/>
          <a:tab pos="6306840" algn="l"/>
          <a:tab pos="6756120" algn="l"/>
          <a:tab pos="7205400" algn="l"/>
          <a:tab pos="7654679" algn="l"/>
          <a:tab pos="8103960" algn="l"/>
          <a:tab pos="8553240" algn="l"/>
        </a:tabLst>
        <a:defRPr lang="de-DE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Arial Unicode MS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wiki/Anti-Raketen-Rake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/wiki/Kaliningrad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/wiki/Sicherheitsrat_der_Vereinten_Nationen" TargetMode="External"/><Relationship Id="rId3" Type="http://schemas.openxmlformats.org/officeDocument/2006/relationships/hyperlink" Target="http://www.nato.int/" TargetMode="External"/><Relationship Id="rId7" Type="http://schemas.openxmlformats.org/officeDocument/2006/relationships/hyperlink" Target="/wiki/Afghanista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/wiki/NATO" TargetMode="External"/><Relationship Id="rId5" Type="http://schemas.openxmlformats.org/officeDocument/2006/relationships/image" Target="../media/image15.png"/><Relationship Id="rId10" Type="http://schemas.openxmlformats.org/officeDocument/2006/relationships/hyperlink" Target="/wiki/Friedenserzwingung" TargetMode="External"/><Relationship Id="rId4" Type="http://schemas.openxmlformats.org/officeDocument/2006/relationships/image" Target="../media/image14.png"/><Relationship Id="rId9" Type="http://schemas.openxmlformats.org/officeDocument/2006/relationships/hyperlink" Target="/wiki/Friedenstruppen_der_Vereinten_Nation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wiki/Operation_Enduring_Freed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/wiki/Al-Qaida" TargetMode="External"/><Relationship Id="rId4" Type="http://schemas.openxmlformats.org/officeDocument/2006/relationships/hyperlink" Target="/wiki/Talib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wiki/Luftangriff_bei_Kundu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NATO</a:t>
            </a:r>
            <a:br>
              <a:rPr lang="en-GB" sz="3200"/>
            </a:br>
            <a:r>
              <a:rPr lang="en-GB" sz="3200" i="1"/>
              <a:t>North Atlantic Treaty Organisation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360" y="2160720"/>
            <a:ext cx="3779640" cy="252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1143000" y="5040360"/>
            <a:ext cx="6935759" cy="75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93000"/>
              </a:lnSpc>
              <a:buNone/>
              <a:tabLst/>
            </a:pPr>
            <a:r>
              <a:rPr lang="en-GB" sz="2400">
                <a:latin typeface="Times New Roman" pitchFamily="18"/>
                <a:ea typeface="Lucida Sans Unicode" pitchFamily="2"/>
                <a:cs typeface="Tahoma" pitchFamily="2"/>
              </a:rPr>
              <a:t>Militärbündnis europäischer und nordamerikanischer Staaten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NATO / Warschauer Pakt im Vergleich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7600" y="1600200"/>
            <a:ext cx="6508799" cy="452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Ein Vergleich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67544" y="1772816"/>
            <a:ext cx="4038840" cy="4208461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341280" lvl="0" indent="-341280">
              <a:lnSpc>
                <a:spcPct val="90000"/>
              </a:lnSpc>
              <a:spcBef>
                <a:spcPts val="799"/>
              </a:spcBef>
              <a:buNone/>
            </a:pPr>
            <a:r>
              <a:rPr lang="en-GB" sz="2600" b="1" i="1" dirty="0" err="1"/>
              <a:t>Warschauer</a:t>
            </a:r>
            <a:r>
              <a:rPr lang="en-GB" sz="2600" b="1" i="1" dirty="0"/>
              <a:t> </a:t>
            </a:r>
            <a:r>
              <a:rPr lang="en-GB" sz="2600" b="1" i="1" dirty="0" err="1" smtClean="0"/>
              <a:t>Pakt</a:t>
            </a:r>
            <a:endParaRPr lang="en-GB" sz="2600" b="1" i="1" dirty="0" smtClean="0"/>
          </a:p>
          <a:p>
            <a:pPr marL="341280" lvl="0" indent="-341280">
              <a:lnSpc>
                <a:spcPct val="90000"/>
              </a:lnSpc>
              <a:spcBef>
                <a:spcPts val="799"/>
              </a:spcBef>
              <a:buNone/>
            </a:pPr>
            <a:endParaRPr lang="en-GB" sz="2600" b="1" i="1" dirty="0" smtClean="0"/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00000"/>
            </a:pPr>
            <a:r>
              <a:rPr lang="en-GB" sz="2600" dirty="0" smtClean="0"/>
              <a:t>Die </a:t>
            </a:r>
            <a:r>
              <a:rPr lang="en-GB" sz="2600" dirty="0" err="1"/>
              <a:t>Mitgliedstaaten</a:t>
            </a:r>
            <a:r>
              <a:rPr lang="en-GB" sz="2600" dirty="0"/>
              <a:t> </a:t>
            </a:r>
            <a:r>
              <a:rPr lang="en-GB" sz="2600" dirty="0" err="1"/>
              <a:t>unterstehen</a:t>
            </a:r>
            <a:r>
              <a:rPr lang="en-GB" sz="2600" dirty="0"/>
              <a:t> der </a:t>
            </a:r>
            <a:r>
              <a:rPr lang="en-GB" sz="2600" dirty="0" err="1" smtClean="0"/>
              <a:t>Kontrolle</a:t>
            </a:r>
            <a:endParaRPr lang="en-GB" sz="2600" dirty="0" smtClean="0"/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00000"/>
            </a:pPr>
            <a:r>
              <a:rPr lang="en-GB" sz="2600" dirty="0" err="1" smtClean="0"/>
              <a:t>Volksdemokratie</a:t>
            </a:r>
            <a:endParaRPr lang="en-GB" sz="2600" dirty="0"/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00000"/>
            </a:pPr>
            <a:r>
              <a:rPr lang="en-GB" sz="2600" dirty="0" err="1"/>
              <a:t>Geschlossene</a:t>
            </a:r>
            <a:r>
              <a:rPr lang="en-GB" sz="2600" dirty="0"/>
              <a:t> </a:t>
            </a:r>
            <a:r>
              <a:rPr lang="en-GB" sz="2600" dirty="0" err="1" smtClean="0"/>
              <a:t>Gesellschaft</a:t>
            </a:r>
            <a:endParaRPr lang="en-GB" sz="2600" dirty="0" smtClean="0"/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00000"/>
            </a:pPr>
            <a:r>
              <a:rPr lang="en-GB" sz="2600" dirty="0" err="1" smtClean="0"/>
              <a:t>Industriestaaten</a:t>
            </a:r>
            <a:r>
              <a:rPr lang="en-GB" sz="2600" dirty="0" smtClean="0"/>
              <a:t> in </a:t>
            </a:r>
            <a:r>
              <a:rPr lang="en-GB" sz="2600" dirty="0" err="1" smtClean="0"/>
              <a:t>Entwicklungsstadien</a:t>
            </a:r>
            <a:endParaRPr lang="en-GB" sz="2600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4600330" y="1700808"/>
            <a:ext cx="4244160" cy="4028924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341280" lvl="0" indent="-341280">
              <a:lnSpc>
                <a:spcPct val="100000"/>
              </a:lnSpc>
              <a:spcBef>
                <a:spcPts val="697"/>
              </a:spcBef>
              <a:buNone/>
            </a:pPr>
            <a:r>
              <a:rPr lang="en-GB" sz="2600" b="1" i="1" dirty="0" err="1"/>
              <a:t>Nato</a:t>
            </a:r>
            <a:endParaRPr lang="en-GB" sz="2600" b="1" i="1" dirty="0"/>
          </a:p>
          <a:p>
            <a:pPr marL="457200" indent="-4572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</a:pPr>
            <a:r>
              <a:rPr lang="en-GB" sz="2600" dirty="0" err="1"/>
              <a:t>Staaten</a:t>
            </a:r>
            <a:r>
              <a:rPr lang="en-GB" sz="2600" dirty="0"/>
              <a:t> </a:t>
            </a:r>
            <a:r>
              <a:rPr lang="en-GB" sz="2600" dirty="0" err="1"/>
              <a:t>sind</a:t>
            </a:r>
            <a:r>
              <a:rPr lang="en-GB" sz="2600" dirty="0"/>
              <a:t> </a:t>
            </a:r>
            <a:r>
              <a:rPr lang="en-GB" sz="2600" dirty="0" err="1"/>
              <a:t>wirtschaftlich</a:t>
            </a:r>
            <a:r>
              <a:rPr lang="en-GB" sz="2600" dirty="0"/>
              <a:t> </a:t>
            </a:r>
            <a:r>
              <a:rPr lang="en-GB" sz="2600" dirty="0" err="1"/>
              <a:t>voneinander</a:t>
            </a:r>
            <a:r>
              <a:rPr lang="en-GB" sz="2600" dirty="0"/>
              <a:t> </a:t>
            </a:r>
            <a:r>
              <a:rPr lang="en-GB" sz="2600" dirty="0" err="1"/>
              <a:t>abhängig</a:t>
            </a:r>
            <a:endParaRPr lang="en-GB" sz="2600" dirty="0"/>
          </a:p>
          <a:p>
            <a:pPr marL="457200" indent="-45720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</a:pPr>
            <a:r>
              <a:rPr lang="en-GB" sz="2600" dirty="0" err="1"/>
              <a:t>Parlamentarische</a:t>
            </a:r>
            <a:r>
              <a:rPr lang="en-GB" sz="2600" dirty="0"/>
              <a:t> </a:t>
            </a:r>
            <a:r>
              <a:rPr lang="en-GB" sz="2600" dirty="0" err="1"/>
              <a:t>Demokratien</a:t>
            </a:r>
            <a:endParaRPr lang="en-GB" sz="2600" dirty="0"/>
          </a:p>
          <a:p>
            <a:pPr marL="457200" indent="-45720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</a:pPr>
            <a:r>
              <a:rPr lang="en-GB" sz="2600" dirty="0" err="1"/>
              <a:t>offene</a:t>
            </a:r>
            <a:r>
              <a:rPr lang="en-GB" sz="2600" dirty="0"/>
              <a:t> </a:t>
            </a:r>
            <a:r>
              <a:rPr lang="en-GB" sz="2600" dirty="0" err="1"/>
              <a:t>Gesellschaft</a:t>
            </a:r>
            <a:endParaRPr lang="en-GB" sz="2600" dirty="0"/>
          </a:p>
          <a:p>
            <a:pPr marL="457200" indent="-4572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</a:pPr>
            <a:r>
              <a:rPr lang="en-GB" sz="2600" dirty="0" err="1"/>
              <a:t>hochentwickelte</a:t>
            </a:r>
            <a:r>
              <a:rPr lang="en-GB" sz="2600" dirty="0"/>
              <a:t> </a:t>
            </a:r>
            <a:r>
              <a:rPr lang="en-GB" sz="2600" dirty="0" err="1"/>
              <a:t>Industriestaaten</a:t>
            </a:r>
            <a:endParaRPr lang="en-GB" sz="2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Entwicklung seit 1990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979640"/>
            <a:ext cx="4618856" cy="4046878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GB" sz="2400" dirty="0" err="1"/>
              <a:t>Umstrukturierung</a:t>
            </a:r>
            <a:r>
              <a:rPr lang="en-GB" sz="2400" dirty="0"/>
              <a:t> der </a:t>
            </a:r>
            <a:r>
              <a:rPr lang="en-GB" sz="2400" dirty="0" smtClean="0"/>
              <a:t>NATO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None/>
            </a:pPr>
            <a:endParaRPr lang="en-GB" sz="2400" dirty="0"/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GB" sz="2400" dirty="0" err="1"/>
              <a:t>Verhandlungen</a:t>
            </a:r>
            <a:r>
              <a:rPr lang="en-GB" sz="2400" dirty="0"/>
              <a:t> </a:t>
            </a:r>
            <a:r>
              <a:rPr lang="en-GB" sz="2400" dirty="0" err="1"/>
              <a:t>mit</a:t>
            </a:r>
            <a:r>
              <a:rPr lang="en-GB" sz="2400" dirty="0"/>
              <a:t> </a:t>
            </a:r>
            <a:r>
              <a:rPr lang="en-GB" sz="2400" dirty="0" err="1" smtClean="0"/>
              <a:t>Osteuropa</a:t>
            </a:r>
            <a:endParaRPr lang="en-GB" sz="2400" dirty="0" smtClean="0"/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None/>
            </a:pPr>
            <a:endParaRPr lang="en-GB" sz="2400" dirty="0"/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GB" sz="2400" dirty="0" err="1"/>
              <a:t>Beendigung</a:t>
            </a:r>
            <a:r>
              <a:rPr lang="en-GB" sz="2400" dirty="0"/>
              <a:t> der </a:t>
            </a:r>
            <a:r>
              <a:rPr lang="en-GB" sz="2400" dirty="0" err="1"/>
              <a:t>Gegnerschaft</a:t>
            </a:r>
            <a:r>
              <a:rPr lang="en-GB" sz="2400" dirty="0"/>
              <a:t> </a:t>
            </a:r>
            <a:r>
              <a:rPr lang="en-GB" sz="2400" dirty="0" err="1"/>
              <a:t>mit</a:t>
            </a:r>
            <a:r>
              <a:rPr lang="en-GB" sz="2400" dirty="0"/>
              <a:t> </a:t>
            </a:r>
            <a:r>
              <a:rPr lang="en-GB" sz="2400" dirty="0" err="1" smtClean="0"/>
              <a:t>Russland</a:t>
            </a:r>
            <a:endParaRPr lang="en-GB" sz="2400" dirty="0" smtClean="0"/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None/>
            </a:pPr>
            <a:endParaRPr lang="en-GB" sz="2400" dirty="0"/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GB" sz="2400" dirty="0">
                <a:solidFill>
                  <a:srgbClr val="FF0000"/>
                </a:solidFill>
              </a:rPr>
              <a:t>Von </a:t>
            </a:r>
            <a:r>
              <a:rPr lang="en-GB" sz="2400" dirty="0" err="1">
                <a:solidFill>
                  <a:srgbClr val="FF0000"/>
                </a:solidFill>
              </a:rPr>
              <a:t>einer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militärischen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zur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politischen</a:t>
            </a:r>
            <a:r>
              <a:rPr lang="en-GB" sz="2400" dirty="0">
                <a:solidFill>
                  <a:srgbClr val="FF0000"/>
                </a:solidFill>
              </a:rPr>
              <a:t> Organisation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endParaRPr lang="en-GB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4088" y="2870445"/>
            <a:ext cx="3558960" cy="27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71400" y="503280"/>
            <a:ext cx="7809120" cy="114660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Clr>
                <a:srgbClr val="0E594D"/>
              </a:buClr>
              <a:buFont typeface="StarSymbol" pitchFamily="2"/>
              <a:buChar char="●"/>
            </a:pPr>
            <a:r>
              <a:rPr lang="en-GB" sz="3200" b="0">
                <a:solidFill>
                  <a:srgbClr val="000000"/>
                </a:solidFill>
              </a:rPr>
              <a:t>        </a:t>
            </a:r>
            <a:r>
              <a:rPr lang="en-GB" sz="3200">
                <a:solidFill>
                  <a:srgbClr val="000000"/>
                </a:solidFill>
              </a:rPr>
              <a:t>    Entwicklung seit 2000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671400" y="1906200"/>
            <a:ext cx="7809120" cy="4722447"/>
          </a:xfrm>
        </p:spPr>
        <p:txBody>
          <a:bodyPr wrap="square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None/>
            </a:pPr>
            <a:r>
              <a:rPr lang="en-GB" sz="2200" b="1" dirty="0" err="1"/>
              <a:t>Terroranschläge</a:t>
            </a:r>
            <a:r>
              <a:rPr lang="en-GB" sz="2200" b="1" dirty="0"/>
              <a:t> in den USA: 11. September 2001</a:t>
            </a:r>
          </a:p>
          <a:p>
            <a:pPr marL="0" lvl="0" indent="0">
              <a:buNone/>
            </a:pPr>
            <a:endParaRPr lang="en-GB" sz="2200" b="1" dirty="0"/>
          </a:p>
          <a:p>
            <a:pPr marL="0" lvl="0" indent="0">
              <a:buNone/>
            </a:pPr>
            <a:r>
              <a:rPr lang="en-GB" sz="2200" b="1" dirty="0" err="1">
                <a:solidFill>
                  <a:srgbClr val="FF0000"/>
                </a:solidFill>
              </a:rPr>
              <a:t>Einmalig</a:t>
            </a:r>
            <a:r>
              <a:rPr lang="en-GB" sz="2200" b="1" dirty="0">
                <a:solidFill>
                  <a:srgbClr val="FF0000"/>
                </a:solidFill>
              </a:rPr>
              <a:t> in der Geschichte der NATO: </a:t>
            </a:r>
            <a:r>
              <a:rPr lang="en-GB" sz="2200" b="1" dirty="0" err="1">
                <a:solidFill>
                  <a:srgbClr val="FF0000"/>
                </a:solidFill>
              </a:rPr>
              <a:t>Bündnisfall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nach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Artikel</a:t>
            </a:r>
            <a:r>
              <a:rPr lang="en-GB" sz="2200" b="1" dirty="0">
                <a:solidFill>
                  <a:srgbClr val="FF0000"/>
                </a:solidFill>
              </a:rPr>
              <a:t> 5 des NATO-</a:t>
            </a:r>
            <a:r>
              <a:rPr lang="en-GB" sz="2200" b="1" dirty="0" err="1">
                <a:solidFill>
                  <a:srgbClr val="FF0000"/>
                </a:solidFill>
              </a:rPr>
              <a:t>Vertrages</a:t>
            </a:r>
            <a:endParaRPr lang="en-GB" sz="2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2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GB" sz="2200" b="1" dirty="0"/>
              <a:t> </a:t>
            </a:r>
            <a:r>
              <a:rPr lang="en-GB" sz="2200" b="1" dirty="0" err="1"/>
              <a:t>Artikel</a:t>
            </a:r>
            <a:r>
              <a:rPr lang="en-GB" sz="2200" b="1" dirty="0"/>
              <a:t> 5: in </a:t>
            </a:r>
            <a:r>
              <a:rPr lang="en-GB" sz="2200" b="1" dirty="0" err="1"/>
              <a:t>Absprache</a:t>
            </a:r>
            <a:r>
              <a:rPr lang="en-GB" sz="2200" b="1" dirty="0"/>
              <a:t> </a:t>
            </a:r>
            <a:r>
              <a:rPr lang="en-GB" sz="2200" b="1" dirty="0" err="1"/>
              <a:t>mit</a:t>
            </a:r>
            <a:r>
              <a:rPr lang="en-GB" sz="2200" b="1" dirty="0"/>
              <a:t> den NATO-</a:t>
            </a:r>
            <a:r>
              <a:rPr lang="en-GB" sz="2200" b="1" dirty="0" err="1"/>
              <a:t>Mitgliedsstaaten</a:t>
            </a:r>
            <a:r>
              <a:rPr lang="en-GB" sz="2200" b="1" dirty="0" smtClean="0"/>
              <a:t>:</a:t>
            </a:r>
          </a:p>
          <a:p>
            <a:pPr marL="0" lvl="0" indent="0">
              <a:buNone/>
            </a:pPr>
            <a:endParaRPr lang="en-GB" sz="2200" b="1" dirty="0"/>
          </a:p>
          <a:p>
            <a:pPr marL="0" lvl="0" indent="0"/>
            <a:r>
              <a:rPr lang="en-GB" sz="2200" b="1" dirty="0"/>
              <a:t> </a:t>
            </a:r>
            <a:r>
              <a:rPr lang="en-GB" sz="2200" b="1" dirty="0" err="1"/>
              <a:t>sieht</a:t>
            </a:r>
            <a:r>
              <a:rPr lang="en-GB" sz="2200" b="1" dirty="0"/>
              <a:t> </a:t>
            </a:r>
            <a:r>
              <a:rPr lang="en-GB" sz="2200" b="1" dirty="0" err="1"/>
              <a:t>Wiederherstellung</a:t>
            </a:r>
            <a:r>
              <a:rPr lang="en-GB" sz="2200" b="1" dirty="0"/>
              <a:t> und </a:t>
            </a:r>
            <a:r>
              <a:rPr lang="en-GB" sz="2200" b="1" dirty="0" err="1"/>
              <a:t>Wahrung</a:t>
            </a:r>
            <a:r>
              <a:rPr lang="en-GB" sz="2200" b="1" dirty="0"/>
              <a:t> der </a:t>
            </a:r>
            <a:r>
              <a:rPr lang="en-GB" sz="2200" b="1" dirty="0" err="1"/>
              <a:t>Sicherheit</a:t>
            </a:r>
            <a:r>
              <a:rPr lang="en-GB" sz="2200" b="1" dirty="0"/>
              <a:t> des  </a:t>
            </a:r>
            <a:r>
              <a:rPr lang="en-GB" sz="2200" b="1" dirty="0" err="1"/>
              <a:t>nordatlantischen</a:t>
            </a:r>
            <a:r>
              <a:rPr lang="en-GB" sz="2200" b="1" dirty="0"/>
              <a:t> </a:t>
            </a:r>
            <a:r>
              <a:rPr lang="en-GB" sz="2200" b="1" dirty="0" err="1"/>
              <a:t>Gebietes</a:t>
            </a:r>
            <a:r>
              <a:rPr lang="en-GB" sz="2200" b="1" dirty="0"/>
              <a:t> </a:t>
            </a:r>
            <a:r>
              <a:rPr lang="en-GB" sz="2200" b="1" dirty="0" err="1"/>
              <a:t>vor</a:t>
            </a:r>
            <a:r>
              <a:rPr lang="en-GB" sz="2200" b="1" dirty="0"/>
              <a:t>.</a:t>
            </a:r>
          </a:p>
          <a:p>
            <a:pPr marL="0" lvl="0" indent="0"/>
            <a:r>
              <a:rPr lang="en-GB" sz="2200" b="1" dirty="0"/>
              <a:t> </a:t>
            </a:r>
            <a:r>
              <a:rPr lang="en-GB" sz="2200" b="1" dirty="0" err="1"/>
              <a:t>Jeder</a:t>
            </a:r>
            <a:r>
              <a:rPr lang="en-GB" sz="2200" b="1" dirty="0"/>
              <a:t> </a:t>
            </a:r>
            <a:r>
              <a:rPr lang="en-GB" sz="2200" b="1" dirty="0" err="1"/>
              <a:t>bewaffnete</a:t>
            </a:r>
            <a:r>
              <a:rPr lang="en-GB" sz="2200" b="1" dirty="0"/>
              <a:t> </a:t>
            </a:r>
            <a:r>
              <a:rPr lang="en-GB" sz="2200" b="1" dirty="0" err="1"/>
              <a:t>Angriff</a:t>
            </a:r>
            <a:r>
              <a:rPr lang="en-GB" sz="2200" b="1" dirty="0"/>
              <a:t> auf </a:t>
            </a:r>
            <a:r>
              <a:rPr lang="en-GB" sz="2200" b="1" dirty="0" err="1"/>
              <a:t>einen</a:t>
            </a:r>
            <a:r>
              <a:rPr lang="en-GB" sz="2200" b="1" dirty="0"/>
              <a:t> </a:t>
            </a:r>
            <a:r>
              <a:rPr lang="en-GB" sz="2200" b="1" dirty="0" err="1"/>
              <a:t>Bündnispartner</a:t>
            </a:r>
            <a:r>
              <a:rPr lang="en-GB" sz="2200" b="1" dirty="0"/>
              <a:t> (</a:t>
            </a:r>
            <a:r>
              <a:rPr lang="en-GB" sz="2200" b="1" dirty="0" err="1"/>
              <a:t>hier</a:t>
            </a:r>
            <a:r>
              <a:rPr lang="en-GB" sz="2200" b="1" dirty="0"/>
              <a:t> die USA), </a:t>
            </a:r>
            <a:r>
              <a:rPr lang="en-GB" sz="2200" b="1" dirty="0" err="1"/>
              <a:t>wird</a:t>
            </a:r>
            <a:r>
              <a:rPr lang="en-GB" sz="2200" b="1" dirty="0"/>
              <a:t> </a:t>
            </a:r>
            <a:r>
              <a:rPr lang="en-GB" sz="2200" b="1" dirty="0" err="1"/>
              <a:t>als</a:t>
            </a:r>
            <a:r>
              <a:rPr lang="en-GB" sz="2200" b="1" dirty="0"/>
              <a:t> </a:t>
            </a:r>
            <a:r>
              <a:rPr lang="en-GB" sz="2200" b="1" dirty="0" err="1"/>
              <a:t>Angriff</a:t>
            </a:r>
            <a:r>
              <a:rPr lang="en-GB" sz="2200" b="1" dirty="0"/>
              <a:t> </a:t>
            </a:r>
            <a:r>
              <a:rPr lang="en-GB" sz="2200" b="1" dirty="0" err="1"/>
              <a:t>gegen</a:t>
            </a:r>
            <a:r>
              <a:rPr lang="en-GB" sz="2200" b="1" dirty="0"/>
              <a:t> </a:t>
            </a:r>
            <a:r>
              <a:rPr lang="en-GB" sz="2200" b="1" dirty="0" err="1"/>
              <a:t>jeden</a:t>
            </a:r>
            <a:r>
              <a:rPr lang="en-GB" sz="2200" b="1" dirty="0"/>
              <a:t> der </a:t>
            </a:r>
            <a:r>
              <a:rPr lang="en-GB" sz="2200" b="1" dirty="0" err="1"/>
              <a:t>Bündnispartner</a:t>
            </a:r>
            <a:r>
              <a:rPr lang="en-GB" sz="2200" b="1" dirty="0"/>
              <a:t> </a:t>
            </a:r>
            <a:r>
              <a:rPr lang="en-GB" sz="2200" b="1" dirty="0" err="1"/>
              <a:t>gesehen</a:t>
            </a:r>
            <a:r>
              <a:rPr lang="en-GB" sz="2200" b="1" dirty="0"/>
              <a:t>.</a:t>
            </a:r>
          </a:p>
          <a:p>
            <a:pPr marL="0" lvl="0" indent="0"/>
            <a:r>
              <a:rPr lang="en-GB" sz="2200" b="1" dirty="0"/>
              <a:t> </a:t>
            </a:r>
            <a:r>
              <a:rPr lang="en-GB" sz="2200" b="1" dirty="0" err="1"/>
              <a:t>Angriffe</a:t>
            </a:r>
            <a:r>
              <a:rPr lang="en-GB" sz="2200" b="1" dirty="0"/>
              <a:t> </a:t>
            </a:r>
            <a:r>
              <a:rPr lang="en-GB" sz="2200" b="1" dirty="0" err="1"/>
              <a:t>durch</a:t>
            </a:r>
            <a:r>
              <a:rPr lang="en-GB" sz="2200" b="1" dirty="0"/>
              <a:t> </a:t>
            </a:r>
            <a:r>
              <a:rPr lang="en-GB" sz="2200" b="1" dirty="0" err="1"/>
              <a:t>Terroristen</a:t>
            </a:r>
            <a:r>
              <a:rPr lang="en-GB" sz="2200" b="1" dirty="0"/>
              <a:t> </a:t>
            </a:r>
            <a:r>
              <a:rPr lang="en-GB" sz="2200" b="1" dirty="0" err="1"/>
              <a:t>werden</a:t>
            </a:r>
            <a:r>
              <a:rPr lang="en-GB" sz="2200" b="1" dirty="0"/>
              <a:t> </a:t>
            </a:r>
            <a:r>
              <a:rPr lang="en-GB" sz="2200" b="1" dirty="0" err="1"/>
              <a:t>auch</a:t>
            </a:r>
            <a:r>
              <a:rPr lang="en-GB" sz="2200" b="1" dirty="0"/>
              <a:t> </a:t>
            </a:r>
            <a:r>
              <a:rPr lang="en-GB" sz="2200" b="1" dirty="0" err="1"/>
              <a:t>ohne</a:t>
            </a:r>
            <a:r>
              <a:rPr lang="en-GB" sz="2200" b="1" dirty="0"/>
              <a:t> </a:t>
            </a:r>
            <a:r>
              <a:rPr lang="en-GB" sz="2200" b="1" dirty="0" err="1"/>
              <a:t>offizielle</a:t>
            </a:r>
            <a:r>
              <a:rPr lang="en-GB" sz="2200" b="1" dirty="0"/>
              <a:t> </a:t>
            </a:r>
            <a:r>
              <a:rPr lang="en-GB" sz="2200" b="1" dirty="0" err="1"/>
              <a:t>Kriegserklärung</a:t>
            </a:r>
            <a:r>
              <a:rPr lang="en-GB" sz="2200" b="1" dirty="0"/>
              <a:t> </a:t>
            </a:r>
            <a:r>
              <a:rPr lang="en-GB" sz="2200" b="1" dirty="0" err="1"/>
              <a:t>wie</a:t>
            </a:r>
            <a:r>
              <a:rPr lang="en-GB" sz="2200" b="1" dirty="0"/>
              <a:t> </a:t>
            </a:r>
            <a:r>
              <a:rPr lang="en-GB" sz="2200" b="1" dirty="0" err="1"/>
              <a:t>Angriffe</a:t>
            </a:r>
            <a:r>
              <a:rPr lang="en-GB" sz="2200" b="1" dirty="0"/>
              <a:t> </a:t>
            </a:r>
            <a:r>
              <a:rPr lang="en-GB" sz="2200" b="1" dirty="0" err="1"/>
              <a:t>eines</a:t>
            </a:r>
            <a:r>
              <a:rPr lang="en-GB" sz="2200" b="1" dirty="0"/>
              <a:t> </a:t>
            </a:r>
            <a:r>
              <a:rPr lang="en-GB" sz="2200" b="1" dirty="0" err="1"/>
              <a:t>feindlichen</a:t>
            </a:r>
            <a:r>
              <a:rPr lang="en-GB" sz="2200" b="1" dirty="0"/>
              <a:t> </a:t>
            </a:r>
            <a:r>
              <a:rPr lang="en-GB" sz="2200" b="1" dirty="0" err="1"/>
              <a:t>Landes</a:t>
            </a:r>
            <a:r>
              <a:rPr lang="en-GB" sz="2200" b="1" dirty="0"/>
              <a:t> </a:t>
            </a:r>
            <a:r>
              <a:rPr lang="en-GB" sz="2200" b="1" dirty="0" err="1"/>
              <a:t>eingeordnet</a:t>
            </a:r>
            <a:r>
              <a:rPr lang="en-GB" sz="2200" b="1" dirty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71400" y="503280"/>
            <a:ext cx="7809120" cy="114660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GB" sz="2400" b="0">
                <a:solidFill>
                  <a:srgbClr val="000000"/>
                </a:solidFill>
              </a:rPr>
              <a:t> </a:t>
            </a:r>
            <a:r>
              <a:rPr lang="en-GB" sz="3200">
                <a:solidFill>
                  <a:srgbClr val="000000"/>
                </a:solidFill>
              </a:rPr>
              <a:t/>
            </a:r>
            <a:br>
              <a:rPr lang="en-GB" sz="3200">
                <a:solidFill>
                  <a:srgbClr val="000000"/>
                </a:solidFill>
              </a:rPr>
            </a:b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671400" y="1906560"/>
            <a:ext cx="7809120" cy="4758120"/>
          </a:xfrm>
        </p:spPr>
        <p:txBody>
          <a:bodyPr wrap="square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0" lvl="0" indent="0"/>
            <a:r>
              <a:rPr lang="en-GB" sz="2400"/>
              <a:t> Austausch nachrichtendienstlicher Informationen</a:t>
            </a:r>
          </a:p>
          <a:p>
            <a:pPr marL="0" lvl="0" indent="0"/>
            <a:r>
              <a:rPr lang="en-GB" sz="2400"/>
              <a:t> uneingeschränkte Überflugrechte</a:t>
            </a:r>
          </a:p>
          <a:p>
            <a:pPr marL="0" lvl="0" indent="0"/>
            <a:r>
              <a:rPr lang="en-GB" sz="2400"/>
              <a:t> Zugang zu Häfen und Flugplätzen im Beitrittsgebiet</a:t>
            </a:r>
          </a:p>
          <a:p>
            <a:pPr marL="0" lvl="0" indent="0">
              <a:buNone/>
            </a:pPr>
            <a:r>
              <a:rPr lang="en-GB" sz="2400"/>
              <a:t>  durch die US-Streitkräfte</a:t>
            </a:r>
          </a:p>
          <a:p>
            <a:pPr marL="0" lvl="0" indent="0"/>
            <a:r>
              <a:rPr lang="en-GB" sz="2400"/>
              <a:t> Entsendung eines ständigen Flottenverbandes der</a:t>
            </a:r>
          </a:p>
          <a:p>
            <a:pPr marL="0" lvl="0" indent="0">
              <a:buNone/>
            </a:pPr>
            <a:r>
              <a:rPr lang="en-GB" sz="2400"/>
              <a:t>  NATO in das östliche Mittelmeer</a:t>
            </a:r>
          </a:p>
          <a:p>
            <a:pPr marL="0" lvl="0" indent="0">
              <a:buNone/>
            </a:pPr>
            <a:r>
              <a:rPr lang="en-GB" sz="2400"/>
              <a:t> </a:t>
            </a:r>
          </a:p>
          <a:p>
            <a:pPr marL="0" lvl="0" indent="0">
              <a:buNone/>
            </a:pPr>
            <a:r>
              <a:rPr lang="en-GB" sz="2400"/>
              <a:t>Die Nato-Mitglieder sehen  den Bündnisfall nach Artikel 5.</a:t>
            </a:r>
          </a:p>
          <a:p>
            <a:pPr marL="0" lvl="0" indent="0">
              <a:buNone/>
            </a:pPr>
            <a:r>
              <a:rPr lang="en-GB" sz="2400"/>
              <a:t>Uneinigkeit jedoch über die Konsequenzen in den NATO-Mitgliedsstaaten</a:t>
            </a:r>
          </a:p>
          <a:p>
            <a:pPr marL="0" lvl="0" indent="0">
              <a:buNone/>
            </a:pPr>
            <a:r>
              <a:rPr lang="en-GB" sz="2400">
                <a:solidFill>
                  <a:srgbClr val="FF0000"/>
                </a:solidFill>
              </a:rPr>
              <a:t>Traditionell ist die Organisation ein Bündnis von Staaten gegen die Angriffe von anderen Staaten. Terrorangriffe sind ein völlig neues Problem.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896759" y="390600"/>
            <a:ext cx="45251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900000" y="84240"/>
            <a:ext cx="45251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811080" y="357120"/>
            <a:ext cx="45251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260360" y="180000"/>
            <a:ext cx="7380360" cy="114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en-GB" sz="2800" b="1">
                <a:latin typeface="Times New Roman" pitchFamily="18"/>
                <a:ea typeface="Lucida Sans Unicode" pitchFamily="2"/>
                <a:cs typeface="Tahoma" pitchFamily="2"/>
              </a:rPr>
              <a:t>Maßnahmen der Nato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en-GB" sz="2800" b="1">
                <a:latin typeface="Times New Roman" pitchFamily="18"/>
                <a:ea typeface="Lucida Sans Unicode" pitchFamily="2"/>
                <a:cs typeface="Tahoma" pitchFamily="2"/>
              </a:rPr>
              <a:t>Unterstützung der USA in ihrem Kampf gegen den internationalen Terrorismus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671400" y="783720"/>
            <a:ext cx="7809120" cy="58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3200">
                <a:latin typeface="Arial Black" pitchFamily="34"/>
                <a:ea typeface="Lucida Sans Unicode" pitchFamily="2"/>
                <a:cs typeface="Tahoma" pitchFamily="2"/>
              </a:rPr>
              <a:t>                </a:t>
            </a:r>
            <a:r>
              <a:rPr lang="en-GB" sz="3200">
                <a:latin typeface="Arial" pitchFamily="34"/>
                <a:ea typeface="Lucida Sans Unicode" pitchFamily="2"/>
                <a:cs typeface="Tahoma" pitchFamily="2"/>
              </a:rPr>
              <a:t> </a:t>
            </a:r>
            <a:r>
              <a:rPr lang="en-GB" sz="4000" b="1">
                <a:latin typeface="Arial" pitchFamily="34"/>
                <a:ea typeface="Lucida Sans Unicode" pitchFamily="2"/>
                <a:cs typeface="Tahoma" pitchFamily="2"/>
              </a:rPr>
              <a:t>Krise Irak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720719" y="1800360"/>
            <a:ext cx="8099279" cy="4298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 b="1">
                <a:latin typeface="Arial" pitchFamily="34"/>
                <a:ea typeface="Lucida Sans Unicode" pitchFamily="2"/>
                <a:cs typeface="Tahoma" pitchFamily="2"/>
              </a:rPr>
              <a:t>Vorgeschichte:</a:t>
            </a:r>
          </a:p>
          <a:p>
            <a:pPr marL="0" marR="0" lvl="0" indent="0" rtl="0" hangingPunct="1">
              <a:lnSpc>
                <a:spcPct val="93000"/>
              </a:lnSpc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 b="0">
                <a:latin typeface="Arial" pitchFamily="34"/>
                <a:ea typeface="Lucida Sans Unicode" pitchFamily="2"/>
                <a:cs typeface="Tahoma" pitchFamily="2"/>
              </a:rPr>
              <a:t>USA beschuldigt Irak schwerwiegender Verstöße gegen UN-Auflagen</a:t>
            </a: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 b="0">
                <a:latin typeface="Arial" pitchFamily="34"/>
                <a:ea typeface="Lucida Sans Unicode" pitchFamily="2"/>
                <a:cs typeface="Tahoma" pitchFamily="2"/>
              </a:rPr>
              <a:t>US-Außenminister Colin Powell versucht vor UN- Sicherheitsrat mit Satellitenaufnahmen, Tonbandaufnahmen und Dokumenten Wiederaufnahme von verbotenen Waffenprogrammen durch Irak zu beweisen.</a:t>
            </a: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endParaRPr lang="en-GB" sz="2200" b="0">
              <a:latin typeface="Arial" pitchFamily="34"/>
              <a:ea typeface="Lucida Sans Unicode" pitchFamily="2"/>
              <a:cs typeface="Tahoma" pitchFamily="2"/>
            </a:endParaRP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 b="0">
                <a:latin typeface="Arial" pitchFamily="34"/>
                <a:ea typeface="Lucida Sans Unicode" pitchFamily="2"/>
                <a:cs typeface="Tahoma" pitchFamily="2"/>
              </a:rPr>
              <a:t>Sicherheitsrat ist nicht von der Notwendigkeit eines Kriegseinsatzes überzeugt.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671400" y="850319"/>
            <a:ext cx="7809120" cy="451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en-GB" sz="3200" b="1">
                <a:solidFill>
                  <a:srgbClr val="333333"/>
                </a:solidFill>
                <a:latin typeface="Times New Roman" pitchFamily="18"/>
                <a:ea typeface="Lucida Sans Unicode" pitchFamily="2"/>
                <a:cs typeface="Tahoma" pitchFamily="2"/>
              </a:rPr>
              <a:t>Die UN und die Koalition der Willigen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900000" y="1980000"/>
            <a:ext cx="7559640" cy="39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>
                <a:latin typeface="Arial" pitchFamily="34"/>
                <a:ea typeface="Lucida Sans Unicode" pitchFamily="2"/>
                <a:cs typeface="Tahoma" pitchFamily="2"/>
              </a:rPr>
              <a:t>Versuch der USA und Großbritanniens nun bei der UN die Ermächtigung für einen Angriff auf den Irak einzuholen. Ablehnung durch im UN-Sicherheitsrat vertretene NATO-Mitgliedstaaten wie Deutschland, Russland und Frankreich.</a:t>
            </a: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endParaRPr lang="en-GB" sz="2200">
              <a:latin typeface="Arial" pitchFamily="34"/>
              <a:ea typeface="Lucida Sans Unicode" pitchFamily="2"/>
              <a:cs typeface="Tahoma" pitchFamily="2"/>
            </a:endParaRP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>
                <a:latin typeface="Arial" pitchFamily="34"/>
                <a:ea typeface="Lucida Sans Unicode" pitchFamily="2"/>
                <a:cs typeface="Tahoma" pitchFamily="2"/>
              </a:rPr>
              <a:t>Folge:</a:t>
            </a: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 u="sng">
                <a:solidFill>
                  <a:srgbClr val="FF0000"/>
                </a:solidFill>
                <a:uFillTx/>
                <a:latin typeface="Arial" pitchFamily="34"/>
                <a:ea typeface="Lucida Sans Unicode" pitchFamily="2"/>
                <a:cs typeface="Tahoma" pitchFamily="2"/>
              </a:rPr>
              <a:t>“Koalition der Willigen”</a:t>
            </a: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r>
              <a:rPr lang="en-GB" sz="2200">
                <a:solidFill>
                  <a:srgbClr val="FF0000"/>
                </a:solidFill>
                <a:latin typeface="Arial" pitchFamily="34"/>
                <a:ea typeface="Lucida Sans Unicode" pitchFamily="2"/>
                <a:cs typeface="Tahoma" pitchFamily="2"/>
              </a:rPr>
              <a:t>als Unterstützung und breite Kriegslegitimierung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582480" y="1800360"/>
            <a:ext cx="7878960" cy="131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18000"/>
              </a:lnSpc>
              <a:buNone/>
              <a:tabLst/>
            </a:pPr>
            <a:endParaRPr lang="en-GB" sz="2200">
              <a:latin typeface="Arial Black" pitchFamily="34"/>
              <a:ea typeface="Lucida Sans Unicode" pitchFamily="2"/>
              <a:cs typeface="Tahoma" pitchFamily="2"/>
            </a:endParaRP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endParaRPr lang="en-GB" sz="2200">
              <a:latin typeface="Arial Black" pitchFamily="34"/>
              <a:ea typeface="Lucida Sans Unicode" pitchFamily="2"/>
              <a:cs typeface="Tahoma" pitchFamily="2"/>
            </a:endParaRPr>
          </a:p>
          <a:p>
            <a:pPr marL="0" marR="0" lvl="0" indent="0" rtl="0" hangingPunct="1">
              <a:lnSpc>
                <a:spcPct val="118000"/>
              </a:lnSpc>
              <a:buNone/>
              <a:tabLst/>
            </a:pPr>
            <a:endParaRPr lang="en-GB" sz="2200" b="0">
              <a:latin typeface="Arial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651240" y="191520"/>
            <a:ext cx="7808760" cy="1730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1">
              <a:lnSpc>
                <a:spcPct val="93000"/>
              </a:lnSpc>
              <a:buNone/>
              <a:tabLst/>
            </a:pPr>
            <a:r>
              <a:rPr lang="en-GB" sz="3200">
                <a:latin typeface="Arial" pitchFamily="34"/>
                <a:ea typeface="Lucida Sans Unicode" pitchFamily="2"/>
                <a:cs typeface="Tahoma" pitchFamily="2"/>
              </a:rPr>
              <a:t>Krise Russlands mit der NATO</a:t>
            </a:r>
          </a:p>
          <a:p>
            <a:pPr lvl="0" rtl="0" hangingPunct="0">
              <a:buNone/>
              <a:tabLst/>
            </a:pPr>
            <a:endParaRPr lang="en-GB" sz="2800">
              <a:latin typeface="Arial" pitchFamily="34"/>
              <a:ea typeface="Lucida Sans Unicode" pitchFamily="2"/>
              <a:cs typeface="Tahoma" pitchFamily="2"/>
            </a:endParaRPr>
          </a:p>
          <a:p>
            <a:pPr lvl="0" rtl="0" hangingPunct="0">
              <a:buNone/>
              <a:tabLst/>
            </a:pPr>
            <a:r>
              <a:rPr lang="en-GB" sz="2800">
                <a:latin typeface="Arial" pitchFamily="34"/>
                <a:ea typeface="Lucida Sans Unicode" pitchFamily="2"/>
                <a:cs typeface="Tahoma" pitchFamily="2"/>
              </a:rPr>
              <a:t>Das NATO-Raketenabwehrprogramm</a:t>
            </a:r>
          </a:p>
          <a:p>
            <a:pPr marL="0" marR="0" lvl="0" indent="0" rtl="0" hangingPunct="1">
              <a:lnSpc>
                <a:spcPct val="93000"/>
              </a:lnSpc>
              <a:buNone/>
              <a:tabLst/>
            </a:pPr>
            <a:endParaRPr lang="en-GB" sz="3200">
              <a:latin typeface="Arial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0000" y="1800000"/>
            <a:ext cx="8460000" cy="535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lvl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2006:USA plant mit NATO europäisches </a:t>
            </a: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Raketenabwehrprogramm in Polen und in Tschechien </a:t>
            </a:r>
          </a:p>
          <a:p>
            <a:pPr lvl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Großbritannien, Polen und die Tschechische Republik arbeiten in diesem Bereich mit den USA </a:t>
            </a: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zusammen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Raketenabwehrsystem </a:t>
            </a: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soll 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vor möglichen Raketenangriffen von Staaten wie dem Iran und Nordkorea schützen</a:t>
            </a: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.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Russland sieht in Aufbau der Raketenabwehrsysteme der USA als Aufrüstung gegen Russland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2008: Einigung über die Stationierung von 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3" action="ppaction://hlinkfile"/>
              </a:rPr>
              <a:t>Abwehrraketen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 mit dem geplanten Frühwarnradar in Tschechien zwischen den USA und Polen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8024" y="116632"/>
            <a:ext cx="4194336" cy="2590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20000" y="2924944"/>
            <a:ext cx="8028464" cy="381642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lvl="0">
              <a:lnSpc>
                <a:spcPct val="93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Russland droht wegen Raketenabwehrschildes mit Aufstellung von Kurzstreckenraketen in </a:t>
            </a: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4" action="ppaction://hlinkfile"/>
              </a:rPr>
              <a:t>Kaliningrad</a:t>
            </a:r>
          </a:p>
          <a:p>
            <a:pPr lvl="0">
              <a:lnSpc>
                <a:spcPct val="93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lvl="0">
              <a:lnSpc>
                <a:spcPct val="93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Diese sollen die angrenzenden NATO-Mitgliedstaaten Litauen und Polen erreichen könnten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Medwedew 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ist bereit, auf die Stationierung in Kaliningrad zu verzichten, falls die USA auf die Installation des Raketenabwehrsystems verzichten.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Barack Obama ist bereit, Russland in den Aufbau eines Abwehrschildes Russland miteinzubeziehen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Folge: Russland 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willigt </a:t>
            </a:r>
            <a:r>
              <a:rPr lang="de-DE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ein und 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wird nicht stationieren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60479" y="2340000"/>
            <a:ext cx="3719520" cy="126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KFOR in Kosovo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3"/>
              </a:rPr>
              <a:t>http://www.nato.int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4678560"/>
            <a:ext cx="2544119" cy="180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61480" y="1941839"/>
            <a:ext cx="1658519" cy="1658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671040" y="496440"/>
            <a:ext cx="7807320" cy="11566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Neueste Einsätze</a:t>
            </a:r>
          </a:p>
        </p:txBody>
      </p:sp>
      <p:sp>
        <p:nvSpPr>
          <p:cNvPr id="6" name="Untertitel 5"/>
          <p:cNvSpPr txBox="1">
            <a:spLocks noGrp="1"/>
          </p:cNvSpPr>
          <p:nvPr>
            <p:ph type="subTitle" idx="4294967295"/>
          </p:nvPr>
        </p:nvSpPr>
        <p:spPr>
          <a:xfrm>
            <a:off x="652680" y="-27720"/>
            <a:ext cx="7807320" cy="786276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 pitchFamily="2"/>
              <a:buNone/>
            </a:defPPr>
            <a:lvl1pPr lvl="0">
              <a:buClr>
                <a:srgbClr val="000000"/>
              </a:buClr>
              <a:buSzPct val="45000"/>
              <a:buFont typeface="StarSymbol" pitchFamily="2"/>
              <a:buChar char="●"/>
            </a:lvl1pPr>
            <a:lvl2pPr lvl="1">
              <a:buClr>
                <a:srgbClr val="000000"/>
              </a:buClr>
              <a:buSzPct val="45000"/>
              <a:buFont typeface="StarSymbol" pitchFamily="2"/>
              <a:buChar char="●"/>
            </a:lvl2pPr>
            <a:lvl3pPr lvl="2">
              <a:buClr>
                <a:srgbClr val="000000"/>
              </a:buClr>
              <a:buSzPct val="45000"/>
              <a:buFont typeface="StarSymbol" pitchFamily="2"/>
              <a:buChar char="●"/>
            </a:lvl3pPr>
            <a:lvl4pPr lvl="3">
              <a:buClr>
                <a:srgbClr val="000000"/>
              </a:buClr>
              <a:buSzPct val="45000"/>
              <a:buFont typeface="StarSymbol" pitchFamily="2"/>
              <a:buChar char="●"/>
            </a:lvl4pPr>
            <a:lvl5pPr lvl="4">
              <a:buClr>
                <a:srgbClr val="000000"/>
              </a:buClr>
              <a:buSzPct val="45000"/>
              <a:buFont typeface="StarSymbol" pitchFamily="2"/>
              <a:buChar char="●"/>
            </a:lvl5pPr>
            <a:lvl6pPr lvl="5">
              <a:buClr>
                <a:srgbClr val="000000"/>
              </a:buClr>
              <a:buSzPct val="45000"/>
              <a:buFont typeface="StarSymbol" pitchFamily="2"/>
              <a:buChar char="●"/>
            </a:lvl6pPr>
            <a:lvl7pPr lvl="6">
              <a:buClr>
                <a:srgbClr val="000000"/>
              </a:buClr>
              <a:buSzPct val="45000"/>
              <a:buFont typeface="StarSymbol" pitchFamily="2"/>
              <a:buChar char="●"/>
            </a:lvl7pPr>
            <a:lvl8pPr lvl="7">
              <a:buClr>
                <a:srgbClr val="000000"/>
              </a:buClr>
              <a:buSzPct val="45000"/>
              <a:buFont typeface="StarSymbol" pitchFamily="2"/>
              <a:buChar char="●"/>
            </a:lvl8pPr>
            <a:lvl9pPr lvl="8">
              <a:buClr>
                <a:srgbClr val="000000"/>
              </a:buClr>
              <a:buSzPct val="45000"/>
              <a:buFont typeface="StarSymbol" pitchFamily="2"/>
              <a:buChar char="●"/>
            </a:lvl9pPr>
          </a:lstStyle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/>
              <a:t>               </a:t>
            </a:r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 sz="1200"/>
              <a:t>                                                                </a:t>
            </a:r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 sz="2400"/>
              <a:t>             ISAF in Afghanistan</a:t>
            </a:r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1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 sz="1200"/>
              <a:t>                                                                      Sicherheits- und Aufbaumission unter </a:t>
            </a:r>
            <a:r>
              <a:rPr lang="de-DE" sz="1200">
                <a:hlinkClick r:id="rId6" action="ppaction://hlinkfile"/>
              </a:rPr>
              <a:t>NATO</a:t>
            </a:r>
            <a:r>
              <a:rPr lang="de-DE" sz="1200"/>
              <a:t>-Führung in </a:t>
            </a:r>
            <a:r>
              <a:rPr lang="de-DE" sz="1200">
                <a:hlinkClick r:id="rId7" action="ppaction://hlinkfile"/>
              </a:rPr>
              <a:t>Afghanistan</a:t>
            </a:r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endParaRPr lang="de-DE" sz="1200"/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 sz="1200"/>
              <a:t>                                                                        2001: Genehmigung durch den </a:t>
            </a:r>
            <a:r>
              <a:rPr lang="de-DE" sz="1200">
                <a:hlinkClick r:id="rId8" action="ppaction://hlinkfile"/>
              </a:rPr>
              <a:t>Sicherheitsrat der Vereinten Nationen</a:t>
            </a:r>
            <a:r>
              <a:rPr lang="de-DE" sz="1200"/>
              <a:t> durch UN- Resolution 1386</a:t>
            </a:r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endParaRPr lang="de-DE" sz="1200"/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 sz="1200"/>
              <a:t>                             keine friedenssichernde </a:t>
            </a:r>
            <a:r>
              <a:rPr lang="de-DE" sz="1200">
                <a:hlinkClick r:id="rId9" action="ppaction://hlinkfile"/>
              </a:rPr>
              <a:t>Blauhelm</a:t>
            </a:r>
            <a:r>
              <a:rPr lang="de-DE" sz="1200"/>
              <a:t>-Mission</a:t>
            </a:r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endParaRPr lang="de-DE" sz="1200"/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 sz="1200"/>
              <a:t>                                                                       </a:t>
            </a:r>
            <a:r>
              <a:rPr lang="de-DE" sz="1200">
                <a:hlinkClick r:id="rId10" action="ppaction://hlinkfile"/>
              </a:rPr>
              <a:t>friedenserzwingender</a:t>
            </a:r>
            <a:r>
              <a:rPr lang="de-DE" sz="1200"/>
              <a:t> Einsatz unter ISAF: </a:t>
            </a:r>
            <a:r>
              <a:rPr lang="de-DE" sz="1200" i="1"/>
              <a:t>Afghanistan-Schutztruppe</a:t>
            </a:r>
          </a:p>
          <a:p>
            <a:pPr marL="215640" lvl="0" indent="-215640" algn="ctr"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/>
              <a:t>                     </a:t>
            </a:r>
            <a:r>
              <a:rPr lang="de-DE" sz="2800"/>
              <a:t> </a:t>
            </a:r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/>
              <a:t>                  </a:t>
            </a:r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/>
              <a:t>     </a:t>
            </a:r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endParaRPr lang="de-DE" sz="2200"/>
          </a:p>
          <a:p>
            <a:pPr marL="0" lvl="0" indent="0" algn="ctr"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 sz="2200"/>
              <a:t>               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0000" y="5406840"/>
            <a:ext cx="2880000" cy="17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 pitchFamily="2"/>
              <a:buNone/>
            </a:defPPr>
            <a:lvl1pPr lvl="0">
              <a:buClr>
                <a:srgbClr val="000000"/>
              </a:buClr>
              <a:buSzPct val="45000"/>
              <a:buFont typeface="StarSymbol" pitchFamily="2"/>
              <a:buChar char="●"/>
            </a:lvl1pPr>
            <a:lvl2pPr lvl="1">
              <a:buClr>
                <a:srgbClr val="000000"/>
              </a:buClr>
              <a:buSzPct val="45000"/>
              <a:buFont typeface="StarSymbol" pitchFamily="2"/>
              <a:buChar char="●"/>
            </a:lvl2pPr>
            <a:lvl3pPr lvl="2">
              <a:buClr>
                <a:srgbClr val="000000"/>
              </a:buClr>
              <a:buSzPct val="45000"/>
              <a:buFont typeface="StarSymbol" pitchFamily="2"/>
              <a:buChar char="●"/>
            </a:lvl3pPr>
            <a:lvl4pPr lvl="3">
              <a:buClr>
                <a:srgbClr val="000000"/>
              </a:buClr>
              <a:buSzPct val="45000"/>
              <a:buFont typeface="StarSymbol" pitchFamily="2"/>
              <a:buChar char="●"/>
            </a:lvl4pPr>
            <a:lvl5pPr lvl="4">
              <a:buClr>
                <a:srgbClr val="000000"/>
              </a:buClr>
              <a:buSzPct val="45000"/>
              <a:buFont typeface="StarSymbol" pitchFamily="2"/>
              <a:buChar char="●"/>
            </a:lvl5pPr>
            <a:lvl6pPr lvl="5">
              <a:buClr>
                <a:srgbClr val="000000"/>
              </a:buClr>
              <a:buSzPct val="45000"/>
              <a:buFont typeface="StarSymbol" pitchFamily="2"/>
              <a:buChar char="●"/>
            </a:lvl6pPr>
            <a:lvl7pPr lvl="6">
              <a:buClr>
                <a:srgbClr val="000000"/>
              </a:buClr>
              <a:buSzPct val="45000"/>
              <a:buFont typeface="StarSymbol" pitchFamily="2"/>
              <a:buChar char="●"/>
            </a:lvl7pPr>
            <a:lvl8pPr lvl="7">
              <a:buClr>
                <a:srgbClr val="000000"/>
              </a:buClr>
              <a:buSzPct val="45000"/>
              <a:buFont typeface="StarSymbol" pitchFamily="2"/>
              <a:buChar char="●"/>
            </a:lvl8pPr>
            <a:lvl9pPr lvl="8">
              <a:buClr>
                <a:srgbClr val="000000"/>
              </a:buClr>
              <a:buSzPct val="45000"/>
              <a:buFont typeface="StarSymbol" pitchFamily="2"/>
              <a:buChar char="●"/>
            </a:lvl9pPr>
          </a:lstStyle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233280" algn="l"/>
                <a:tab pos="682560" algn="l"/>
                <a:tab pos="1131840" algn="l"/>
                <a:tab pos="1581119" algn="l"/>
                <a:tab pos="2030400" algn="l"/>
                <a:tab pos="2479320" algn="l"/>
                <a:tab pos="2928600" algn="l"/>
                <a:tab pos="3377880" algn="l"/>
                <a:tab pos="3827159" algn="l"/>
                <a:tab pos="4276440" algn="l"/>
                <a:tab pos="4725720" algn="l"/>
                <a:tab pos="5175000" algn="l"/>
                <a:tab pos="5624280" algn="l"/>
                <a:tab pos="6073560" algn="l"/>
                <a:tab pos="6522840" algn="l"/>
                <a:tab pos="6972120" algn="l"/>
                <a:tab pos="7421400" algn="l"/>
                <a:tab pos="7870680" algn="l"/>
                <a:tab pos="8319960" algn="l"/>
                <a:tab pos="8769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   http://www.isaf.nato.int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Nach dem zweiten Weltkrieg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31999" y="1628639"/>
            <a:ext cx="3246479" cy="3976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0000" y="1800000"/>
            <a:ext cx="8460000" cy="985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endParaRPr lang="de-DE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2001: ISAF unter britischem Oberkommando: Bewachung der Amtseinführung der Übergangsregierung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0000" y="2785680"/>
            <a:ext cx="8460000" cy="34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Unterstützungstruppen der NATO überwachen Präsidentschaftswahlen  2004 und Wahlen zu Parlament und Provinzregierungen 2005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endParaRPr lang="de-DE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2005 Bundestag beschließt mit großer Mehrheit die Ausweitung des Mandats: 3000 Soldaten Einsatzdauer verlängert, Bundesrepublik Deutschland stellte bis Juli 2006 das größte Truppenkontingent der ISAF.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endParaRPr lang="de-DE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2006 Großoffensive im Rahmen der </a:t>
            </a: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3" action="ppaction://hlinkfile"/>
              </a:rPr>
              <a:t>Operation Enduring Freedom</a:t>
            </a: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 (OEF) durch amerikanische und britische Streitkräfte gegen mutmaßliche </a:t>
            </a: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4" action="ppaction://hlinkfile"/>
              </a:rPr>
              <a:t>Taliban</a:t>
            </a: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- und </a:t>
            </a: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5" action="ppaction://hlinkfile"/>
              </a:rPr>
              <a:t>Al-Qaida</a:t>
            </a:r>
            <a:r>
              <a: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-Kämpfer im Süden Afghanistans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endParaRPr lang="de-DE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endParaRPr lang="de-DE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671040" y="496440"/>
            <a:ext cx="7807320" cy="11566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ISAF in Afghanistan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0040" y="1880999"/>
            <a:ext cx="8120160" cy="50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2007 Deutschland schickt 6 Aufklärungsflugzeuge (Tornado) zur Unterstützung der Friedensmission nach Afghanistan, um  Luftbilder für ISAF zu liefern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endParaRPr lang="de-DE" sz="2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2008: NATO fordert deutschen Kampfverband für Nordafghanistan an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2009 umstrittener 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3" action="ppaction://hlinkfile"/>
              </a:rPr>
              <a:t>Luftangriff bei </a:t>
            </a:r>
            <a:r>
              <a:rPr lang="de-DE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  <a:hlinkClick r:id="rId3" action="ppaction://hlinkfile"/>
              </a:rPr>
              <a:t>Kunduz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, bei dem bis zu 142 Menschen starben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endParaRPr lang="de-DE" sz="2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Afghanistan-Einsatz: bis zum 15. April 2010: </a:t>
            </a:r>
            <a:endParaRPr lang="de-DE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r>
              <a:rPr lang="de-DE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43 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deutsche Soldaten und 3 deutsche Polizisten starben; 29 davon kamen gewaltsam ums Leben und </a:t>
            </a:r>
            <a:endParaRPr lang="de-DE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/>
            </a:pPr>
            <a:r>
              <a:rPr lang="de-DE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17 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bei nicht feindseligen Umständen.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2276872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Nato/Afghanistan</a:t>
            </a:r>
          </a:p>
          <a:p>
            <a:r>
              <a:rPr lang="de-DE" dirty="0"/>
              <a:t>http://www.nato.int/cps/en/natolive/69772.htm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Nato/Russland</a:t>
            </a:r>
          </a:p>
          <a:p>
            <a:r>
              <a:rPr lang="de-DE" dirty="0" smtClean="0"/>
              <a:t>ihttp</a:t>
            </a:r>
            <a:r>
              <a:rPr lang="de-DE" dirty="0"/>
              <a:t>://</a:t>
            </a:r>
            <a:r>
              <a:rPr lang="de-DE" dirty="0" smtClean="0"/>
              <a:t>www.nato.int/cps/en/natolive/topics_51105.htm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6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241333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4000" b="1" dirty="0" smtClean="0"/>
              <a:t>Vielen Dank für Ihre Aufmerksamkeit!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798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Gründung der NATO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40000" y="1944720"/>
            <a:ext cx="5220000" cy="4715280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lvl="0">
              <a:lnSpc>
                <a:spcPct val="100000"/>
              </a:lnSpc>
              <a:spcBef>
                <a:spcPts val="697"/>
              </a:spcBef>
              <a:buNone/>
            </a:pPr>
            <a:r>
              <a:rPr lang="en-GB" sz="2800"/>
              <a:t>   Ziele: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Sicherung vor Kommunismus der Sowjetunion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Gründung: am 4. April 1949 in Washington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Internationale Sicherheit</a:t>
            </a:r>
          </a:p>
          <a:p>
            <a:pPr lvl="0">
              <a:lnSpc>
                <a:spcPct val="100000"/>
              </a:lnSpc>
              <a:spcBef>
                <a:spcPts val="697"/>
              </a:spcBef>
              <a:buNone/>
            </a:pPr>
            <a:endParaRPr lang="en-GB" sz="28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33879" y="2362320"/>
            <a:ext cx="2886120" cy="285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Die Charta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61520" y="2160000"/>
            <a:ext cx="4758479" cy="3990452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 dirty="0"/>
              <a:t>1949 </a:t>
            </a:r>
            <a:r>
              <a:rPr lang="en-GB" sz="2800" dirty="0" err="1"/>
              <a:t>Unterzeichnung</a:t>
            </a:r>
            <a:r>
              <a:rPr lang="en-GB" sz="2800" dirty="0"/>
              <a:t> in San Francisco</a:t>
            </a:r>
          </a:p>
          <a:p>
            <a:pPr marL="457200" indent="-457200">
              <a:lnSpc>
                <a:spcPct val="100000"/>
              </a:lnSpc>
              <a:spcBef>
                <a:spcPts val="697"/>
              </a:spcBef>
            </a:pPr>
            <a:endParaRPr lang="en-GB" sz="2800" dirty="0"/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 dirty="0" err="1"/>
              <a:t>Zweck</a:t>
            </a:r>
            <a:r>
              <a:rPr lang="en-GB" sz="2800" dirty="0"/>
              <a:t>: </a:t>
            </a:r>
            <a:r>
              <a:rPr lang="en-GB" sz="2800" dirty="0" err="1"/>
              <a:t>dauerhafte</a:t>
            </a:r>
            <a:r>
              <a:rPr lang="en-GB" sz="2800" dirty="0"/>
              <a:t> </a:t>
            </a:r>
            <a:r>
              <a:rPr lang="en-GB" sz="2800" dirty="0" err="1"/>
              <a:t>Friedenssicherung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en-GB" sz="2800" dirty="0" err="1" smtClean="0"/>
              <a:t>heute</a:t>
            </a:r>
            <a:r>
              <a:rPr lang="en-GB" sz="2800" dirty="0" smtClean="0"/>
              <a:t> </a:t>
            </a:r>
            <a:r>
              <a:rPr lang="en-GB" sz="2800" dirty="0"/>
              <a:t>28 </a:t>
            </a:r>
            <a:r>
              <a:rPr lang="en-GB" sz="2800" dirty="0" err="1"/>
              <a:t>Staaten</a:t>
            </a:r>
            <a:endParaRPr lang="en-GB" sz="2800" dirty="0"/>
          </a:p>
          <a:p>
            <a:pPr lvl="0">
              <a:lnSpc>
                <a:spcPct val="100000"/>
              </a:lnSpc>
              <a:spcBef>
                <a:spcPts val="697"/>
              </a:spcBef>
              <a:buNone/>
            </a:pP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08720" y="2276639"/>
            <a:ext cx="2398680" cy="227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NATO: Sitz in Brüssel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9640" y="4643280"/>
            <a:ext cx="1620720" cy="183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5320" y="2879640"/>
            <a:ext cx="2430720" cy="162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71040" y="404640"/>
            <a:ext cx="7807320" cy="134064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Mitgliederstaaten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980000"/>
            <a:ext cx="5163120" cy="3923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012679" y="1979640"/>
            <a:ext cx="7807320" cy="432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 pitchFamily="2"/>
              <a:buNone/>
            </a:defPPr>
            <a:lvl1pPr lvl="0">
              <a:buClr>
                <a:srgbClr val="000000"/>
              </a:buClr>
              <a:buSzPct val="45000"/>
              <a:buFont typeface="StarSymbol" pitchFamily="2"/>
              <a:buChar char="●"/>
            </a:lvl1pPr>
            <a:lvl2pPr lvl="1">
              <a:buClr>
                <a:srgbClr val="000000"/>
              </a:buClr>
              <a:buSzPct val="45000"/>
              <a:buFont typeface="StarSymbol" pitchFamily="2"/>
              <a:buChar char="●"/>
            </a:lvl2pPr>
            <a:lvl3pPr lvl="2">
              <a:buClr>
                <a:srgbClr val="000000"/>
              </a:buClr>
              <a:buSzPct val="45000"/>
              <a:buFont typeface="StarSymbol" pitchFamily="2"/>
              <a:buChar char="●"/>
            </a:lvl3pPr>
            <a:lvl4pPr lvl="3">
              <a:buClr>
                <a:srgbClr val="000000"/>
              </a:buClr>
              <a:buSzPct val="45000"/>
              <a:buFont typeface="StarSymbol" pitchFamily="2"/>
              <a:buChar char="●"/>
            </a:lvl4pPr>
            <a:lvl5pPr lvl="4">
              <a:buClr>
                <a:srgbClr val="000000"/>
              </a:buClr>
              <a:buSzPct val="45000"/>
              <a:buFont typeface="StarSymbol" pitchFamily="2"/>
              <a:buChar char="●"/>
            </a:lvl5pPr>
            <a:lvl6pPr lvl="5">
              <a:buClr>
                <a:srgbClr val="000000"/>
              </a:buClr>
              <a:buSzPct val="45000"/>
              <a:buFont typeface="StarSymbol" pitchFamily="2"/>
              <a:buChar char="●"/>
            </a:lvl6pPr>
            <a:lvl7pPr lvl="6">
              <a:buClr>
                <a:srgbClr val="000000"/>
              </a:buClr>
              <a:buSzPct val="45000"/>
              <a:buFont typeface="StarSymbol" pitchFamily="2"/>
              <a:buChar char="●"/>
            </a:lvl7pPr>
            <a:lvl8pPr lvl="7">
              <a:buClr>
                <a:srgbClr val="000000"/>
              </a:buClr>
              <a:buSzPct val="45000"/>
              <a:buFont typeface="StarSymbol" pitchFamily="2"/>
              <a:buChar char="●"/>
            </a:lvl8pPr>
            <a:lvl9pPr lvl="8">
              <a:buClr>
                <a:srgbClr val="000000"/>
              </a:buClr>
              <a:buSzPct val="45000"/>
              <a:buFont typeface="StarSymbol" pitchFamily="2"/>
              <a:buChar char="●"/>
            </a:lvl9pPr>
          </a:lstStyle>
          <a:p>
            <a:pPr marL="215640" marR="0" lvl="0" indent="-21564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                                                           </a:t>
            </a:r>
            <a:r>
              <a: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 seit 01.04.2009</a:t>
            </a:r>
          </a:p>
          <a:p>
            <a:pPr marL="215640" marR="0" lvl="0" indent="-21564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4960" algn="l"/>
                <a:tab pos="3144240" algn="l"/>
                <a:tab pos="3593520" algn="l"/>
                <a:tab pos="4042799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60" algn="l"/>
                <a:tab pos="7637040" algn="l"/>
                <a:tab pos="8086320" algn="l"/>
                <a:tab pos="8535600" algn="l"/>
                <a:tab pos="8984880" algn="l"/>
              </a:tabLst>
            </a:pPr>
            <a:r>
              <a: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                                                        Albanien und Kroatien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Aufbau der NATO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1640" y="1484279"/>
            <a:ext cx="7345440" cy="494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NATO-Rat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61520" y="2313720"/>
            <a:ext cx="4038479" cy="4526280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Sicherheitspolitik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15 Mitglieder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jedes Jahr wird ein neuer Außenminister  Präsident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Politik für die Verteidigungs-planung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3280" y="1916279"/>
            <a:ext cx="4211640" cy="281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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en-GB" sz="3200"/>
              <a:t>Rückblick: Die Mitglieder des Warschauer-Paktes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61520" y="2133720"/>
            <a:ext cx="4038479" cy="4526280"/>
          </a:xfrm>
        </p:spPr>
        <p:txBody>
          <a:bodyPr wrap="square" lIns="90000" tIns="46800" rIns="90000" bIns="46800" anchor="t" anchorCtr="0">
            <a:spAutoFit/>
          </a:bodyPr>
          <a:lstStyle>
            <a:def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defPPr>
            <a:lvl1pPr marL="431640" marR="0" lvl="0" indent="-324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 pitchFamily="2"/>
              <a:buChar char="●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  <a:lvl2pPr marL="863280" marR="0" lvl="1" indent="-2872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2pPr>
            <a:lvl3pPr marL="1295280" marR="0" lvl="2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3pPr>
            <a:lvl4pPr marL="1726919" marR="0" lvl="3" indent="-21564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4pPr>
            <a:lvl5pPr marL="2158919" marR="0" lvl="4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5pPr>
            <a:lvl6pPr marL="2158919" marR="0" lvl="5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6pPr>
            <a:lvl7pPr marL="2158919" marR="0" lvl="6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7pPr>
            <a:lvl8pPr marL="2158919" marR="0" lvl="7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8pPr>
            <a:lvl9pPr marL="2158919" marR="0" lvl="8" indent="-2160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UdSSR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Polen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Tschechoslowakei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Bulgarien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Rumänien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Ungarn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Albanien</a:t>
            </a:r>
          </a:p>
          <a:p>
            <a:pPr marL="0" lvl="0" indent="0">
              <a:lnSpc>
                <a:spcPct val="100000"/>
              </a:lnSpc>
              <a:spcBef>
                <a:spcPts val="697"/>
              </a:spcBef>
            </a:pPr>
            <a:r>
              <a:rPr lang="en-GB" sz="2800"/>
              <a:t>DDR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1631880"/>
            <a:ext cx="4038479" cy="446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Bildschirmpräsentation (4:3)</PresentationFormat>
  <Paragraphs>178</Paragraphs>
  <Slides>23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Standard</vt:lpstr>
      <vt:lpstr>NATO North Atlantic Treaty Organisation</vt:lpstr>
      <vt:lpstr>Nach dem zweiten Weltkrieg</vt:lpstr>
      <vt:lpstr>Gründung der NATO</vt:lpstr>
      <vt:lpstr>Die Charta</vt:lpstr>
      <vt:lpstr>NATO: Sitz in Brüssel</vt:lpstr>
      <vt:lpstr>Mitgliederstaaten</vt:lpstr>
      <vt:lpstr>Aufbau der NATO</vt:lpstr>
      <vt:lpstr>NATO-Rat</vt:lpstr>
      <vt:lpstr>Rückblick: Die Mitglieder des Warschauer-Paktes</vt:lpstr>
      <vt:lpstr>NATO / Warschauer Pakt im Vergleich</vt:lpstr>
      <vt:lpstr>Ein Vergleich</vt:lpstr>
      <vt:lpstr>Entwicklung seit 1990</vt:lpstr>
      <vt:lpstr>            Entwicklung seit 2000</vt:lpstr>
      <vt:lpstr>  </vt:lpstr>
      <vt:lpstr>PowerPoint-Präsentation</vt:lpstr>
      <vt:lpstr>PowerPoint-Präsentation</vt:lpstr>
      <vt:lpstr>PowerPoint-Präsentation</vt:lpstr>
      <vt:lpstr>PowerPoint-Präsentation</vt:lpstr>
      <vt:lpstr>Neueste Einsätze</vt:lpstr>
      <vt:lpstr>ISAF in Afghanistan</vt:lpstr>
      <vt:lpstr>PowerPoint-Präsentation</vt:lpstr>
      <vt:lpstr>Quellen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North Atlantic Treaty Organisation</dc:title>
  <dc:creator>Nicole</dc:creator>
  <cp:lastModifiedBy>Nicole</cp:lastModifiedBy>
  <cp:revision>5</cp:revision>
  <dcterms:modified xsi:type="dcterms:W3CDTF">2013-05-23T10:36:17Z</dcterms:modified>
</cp:coreProperties>
</file>